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70" r:id="rId14"/>
    <p:sldId id="268" r:id="rId15"/>
    <p:sldId id="271" r:id="rId16"/>
    <p:sldId id="272" r:id="rId17"/>
    <p:sldId id="273" r:id="rId18"/>
    <p:sldId id="274" r:id="rId19"/>
    <p:sldId id="325" r:id="rId20"/>
    <p:sldId id="275" r:id="rId21"/>
    <p:sldId id="276" r:id="rId22"/>
    <p:sldId id="277" r:id="rId23"/>
    <p:sldId id="278" r:id="rId24"/>
    <p:sldId id="279" r:id="rId25"/>
    <p:sldId id="280" r:id="rId26"/>
    <p:sldId id="281" r:id="rId27"/>
    <p:sldId id="282" r:id="rId28"/>
    <p:sldId id="283" r:id="rId29"/>
    <p:sldId id="284" r:id="rId30"/>
    <p:sldId id="290" r:id="rId31"/>
    <p:sldId id="289" r:id="rId32"/>
    <p:sldId id="291" r:id="rId33"/>
    <p:sldId id="292" r:id="rId34"/>
    <p:sldId id="293" r:id="rId35"/>
    <p:sldId id="294" r:id="rId36"/>
    <p:sldId id="295" r:id="rId37"/>
    <p:sldId id="296" r:id="rId38"/>
    <p:sldId id="297" r:id="rId39"/>
    <p:sldId id="298" r:id="rId40"/>
    <p:sldId id="299" r:id="rId41"/>
    <p:sldId id="300" r:id="rId42"/>
    <p:sldId id="301" r:id="rId43"/>
    <p:sldId id="303" r:id="rId44"/>
    <p:sldId id="304" r:id="rId45"/>
    <p:sldId id="305" r:id="rId46"/>
    <p:sldId id="306" r:id="rId47"/>
    <p:sldId id="307" r:id="rId48"/>
    <p:sldId id="309" r:id="rId49"/>
    <p:sldId id="310" r:id="rId50"/>
    <p:sldId id="311" r:id="rId51"/>
    <p:sldId id="312" r:id="rId52"/>
    <p:sldId id="313" r:id="rId53"/>
    <p:sldId id="315" r:id="rId54"/>
    <p:sldId id="316" r:id="rId55"/>
    <p:sldId id="317" r:id="rId56"/>
    <p:sldId id="319" r:id="rId57"/>
    <p:sldId id="318" r:id="rId58"/>
    <p:sldId id="320" r:id="rId59"/>
    <p:sldId id="321" r:id="rId60"/>
    <p:sldId id="322" r:id="rId61"/>
    <p:sldId id="323" r:id="rId62"/>
    <p:sldId id="324" r:id="rId63"/>
    <p:sldId id="326" r:id="rId64"/>
    <p:sldId id="327" r:id="rId65"/>
    <p:sldId id="328" r:id="rId66"/>
    <p:sldId id="329" r:id="rId67"/>
    <p:sldId id="330" r:id="rId68"/>
    <p:sldId id="331" r:id="rId69"/>
    <p:sldId id="332" r:id="rId70"/>
    <p:sldId id="333"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EC5226-7D79-3344-9F4C-42C4C65084DE}" type="datetimeFigureOut">
              <a:rPr lang="en-US" smtClean="0"/>
              <a:pPr/>
              <a:t>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47A5-3A47-BB44-8306-652A4DA03A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EC5226-7D79-3344-9F4C-42C4C65084DE}" type="datetimeFigureOut">
              <a:rPr lang="en-US" smtClean="0"/>
              <a:pPr/>
              <a:t>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47A5-3A47-BB44-8306-652A4DA03A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EC5226-7D79-3344-9F4C-42C4C65084DE}" type="datetimeFigureOut">
              <a:rPr lang="en-US" smtClean="0"/>
              <a:pPr/>
              <a:t>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47A5-3A47-BB44-8306-652A4DA03A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EC5226-7D79-3344-9F4C-42C4C65084DE}" type="datetimeFigureOut">
              <a:rPr lang="en-US" smtClean="0"/>
              <a:pPr/>
              <a:t>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47A5-3A47-BB44-8306-652A4DA03A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C5226-7D79-3344-9F4C-42C4C65084DE}" type="datetimeFigureOut">
              <a:rPr lang="en-US" smtClean="0"/>
              <a:pPr/>
              <a:t>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47A5-3A47-BB44-8306-652A4DA03A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EC5226-7D79-3344-9F4C-42C4C65084DE}" type="datetimeFigureOut">
              <a:rPr lang="en-US" smtClean="0"/>
              <a:pPr/>
              <a:t>1/30/20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147A5-3A47-BB44-8306-652A4DA03A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EC5226-7D79-3344-9F4C-42C4C65084DE}" type="datetimeFigureOut">
              <a:rPr lang="en-US" smtClean="0"/>
              <a:pPr/>
              <a:t>1/30/20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147A5-3A47-BB44-8306-652A4DA03A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EC5226-7D79-3344-9F4C-42C4C65084DE}" type="datetimeFigureOut">
              <a:rPr lang="en-US" smtClean="0"/>
              <a:pPr/>
              <a:t>1/30/20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147A5-3A47-BB44-8306-652A4DA03A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C5226-7D79-3344-9F4C-42C4C65084DE}" type="datetimeFigureOut">
              <a:rPr lang="en-US" smtClean="0"/>
              <a:pPr/>
              <a:t>1/30/20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147A5-3A47-BB44-8306-652A4DA03A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EC5226-7D79-3344-9F4C-42C4C65084DE}" type="datetimeFigureOut">
              <a:rPr lang="en-US" smtClean="0"/>
              <a:pPr/>
              <a:t>1/30/20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147A5-3A47-BB44-8306-652A4DA03A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EC5226-7D79-3344-9F4C-42C4C65084DE}" type="datetimeFigureOut">
              <a:rPr lang="en-US" smtClean="0"/>
              <a:pPr/>
              <a:t>1/30/20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147A5-3A47-BB44-8306-652A4DA03A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C5226-7D79-3344-9F4C-42C4C65084DE}" type="datetimeFigureOut">
              <a:rPr lang="en-US" smtClean="0"/>
              <a:pPr/>
              <a:t>1/30/20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147A5-3A47-BB44-8306-652A4DA03A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14268" y="0"/>
            <a:ext cx="10128739" cy="6858000"/>
          </a:xfrm>
          <a:prstGeom prst="rect">
            <a:avLst/>
          </a:prstGeom>
        </p:spPr>
      </p:pic>
      <p:sp>
        <p:nvSpPr>
          <p:cNvPr id="8" name="Title 4"/>
          <p:cNvSpPr>
            <a:spLocks noGrp="1"/>
          </p:cNvSpPr>
          <p:nvPr>
            <p:ph type="ctrTitle"/>
          </p:nvPr>
        </p:nvSpPr>
        <p:spPr>
          <a:xfrm>
            <a:off x="685800" y="2130425"/>
            <a:ext cx="7772400" cy="1470025"/>
          </a:xfrm>
        </p:spPr>
        <p:txBody>
          <a:bodyPr>
            <a:normAutofit fontScale="90000"/>
          </a:bodyPr>
          <a:lstStyle/>
          <a:p>
            <a:r>
              <a:rPr lang="en-US" sz="6667" dirty="0">
                <a:solidFill>
                  <a:srgbClr val="FF6600"/>
                </a:solidFill>
              </a:rPr>
              <a:t>Torture is punishment</a:t>
            </a:r>
            <a:br>
              <a:rPr lang="en-US" dirty="0">
                <a:solidFill>
                  <a:srgbClr val="FF6600"/>
                </a:solidFill>
              </a:rPr>
            </a:br>
            <a:r>
              <a:rPr lang="en-US" dirty="0">
                <a:solidFill>
                  <a:srgbClr val="FF6600"/>
                </a:solidFill>
              </a:rPr>
              <a:t> Evidence that punitive motives eclipse informational motives among supporters of "enhanced interrogation" torture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reality, torture is a truth-killer</a:t>
            </a:r>
          </a:p>
        </p:txBody>
      </p:sp>
      <p:sp>
        <p:nvSpPr>
          <p:cNvPr id="3" name="Content Placeholder 2"/>
          <p:cNvSpPr>
            <a:spLocks noGrp="1"/>
          </p:cNvSpPr>
          <p:nvPr>
            <p:ph idx="1"/>
          </p:nvPr>
        </p:nvSpPr>
        <p:spPr/>
        <p:txBody>
          <a:bodyPr>
            <a:normAutofit fontScale="92500" lnSpcReduction="20000"/>
          </a:bodyPr>
          <a:lstStyle/>
          <a:p>
            <a:pPr>
              <a:buNone/>
            </a:pPr>
            <a:r>
              <a:rPr lang="en-US" dirty="0">
                <a:solidFill>
                  <a:srgbClr val="FFFFFF"/>
                </a:solidFill>
              </a:rPr>
              <a:t>5 ) “Infliction of suffering”—let’s just call it torture—is a lousy method of obtaining true information, inferior to almost any other method of fact-gathering.</a:t>
            </a:r>
          </a:p>
          <a:p>
            <a:pPr>
              <a:buNone/>
            </a:pPr>
            <a:r>
              <a:rPr lang="en-US" dirty="0">
                <a:solidFill>
                  <a:srgbClr val="FFFFFF"/>
                </a:solidFill>
              </a:rPr>
              <a:t>6) It is, however, a sometimes effective way of obtaining forced claims of fact for propaganda purposes or to make interrogators feel better about their hunches.</a:t>
            </a:r>
          </a:p>
          <a:p>
            <a:pPr>
              <a:buNone/>
            </a:pPr>
            <a:r>
              <a:rPr lang="en-US" dirty="0"/>
              <a:t>7) It is also a human rights abuse and crime against humanity, morally repulsive by any “Do unto others” moral system.</a:t>
            </a:r>
          </a:p>
        </p:txBody>
      </p:sp>
      <p:pic>
        <p:nvPicPr>
          <p:cNvPr id="4" name="Picture 3"/>
          <p:cNvPicPr>
            <a:picLocks noChangeAspect="1"/>
          </p:cNvPicPr>
          <p:nvPr/>
        </p:nvPicPr>
        <p:blipFill>
          <a:blip r:embed="rId2"/>
          <a:stretch>
            <a:fillRect/>
          </a:stretch>
        </p:blipFill>
        <p:spPr>
          <a:xfrm>
            <a:off x="2198076" y="1417638"/>
            <a:ext cx="4723423" cy="31174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reality, torture is a truth-killer</a:t>
            </a:r>
          </a:p>
        </p:txBody>
      </p:sp>
      <p:sp>
        <p:nvSpPr>
          <p:cNvPr id="3" name="Content Placeholder 2"/>
          <p:cNvSpPr>
            <a:spLocks noGrp="1"/>
          </p:cNvSpPr>
          <p:nvPr>
            <p:ph idx="1"/>
          </p:nvPr>
        </p:nvSpPr>
        <p:spPr/>
        <p:txBody>
          <a:bodyPr>
            <a:normAutofit fontScale="92500" lnSpcReduction="20000"/>
          </a:bodyPr>
          <a:lstStyle/>
          <a:p>
            <a:pPr>
              <a:buNone/>
            </a:pPr>
            <a:r>
              <a:rPr lang="en-US" dirty="0"/>
              <a:t>5 ) “Infliction of suffering”—let’s just call it torture—is a lousy method of obtaining true information, inferior to almost any other method of fact-gathering.</a:t>
            </a:r>
          </a:p>
          <a:p>
            <a:pPr>
              <a:buNone/>
            </a:pPr>
            <a:r>
              <a:rPr lang="en-US" dirty="0"/>
              <a:t>6) It is, however, a sometimes effective way of obtaining forced claims of fact for propaganda purposes, to avoid fair trials, or to make interrogators feel better about their hunches.</a:t>
            </a:r>
          </a:p>
          <a:p>
            <a:pPr>
              <a:buNone/>
            </a:pPr>
            <a:r>
              <a:rPr lang="en-US" dirty="0"/>
              <a:t>7) It is also a human rights abuse and crime against humanity, morally repulsive by any “Do unto others” moral system.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But people think torture is a truth-enhancer</a:t>
            </a:r>
          </a:p>
        </p:txBody>
      </p:sp>
      <p:sp>
        <p:nvSpPr>
          <p:cNvPr id="3" name="Content Placeholder 2"/>
          <p:cNvSpPr>
            <a:spLocks noGrp="1"/>
          </p:cNvSpPr>
          <p:nvPr>
            <p:ph idx="1"/>
          </p:nvPr>
        </p:nvSpPr>
        <p:spPr>
          <a:xfrm>
            <a:off x="457200" y="1600200"/>
            <a:ext cx="8229600" cy="5257800"/>
          </a:xfrm>
        </p:spPr>
        <p:txBody>
          <a:bodyPr>
            <a:normAutofit lnSpcReduction="10000"/>
          </a:bodyPr>
          <a:lstStyle/>
          <a:p>
            <a:pPr>
              <a:buNone/>
            </a:pPr>
            <a:r>
              <a:rPr lang="en-US" dirty="0"/>
              <a:t>8) Many ordinary people genuinely seem to think that torture is effective for obtaining true information, especially if the torture is directed towards someone else they consider an evil-doer.</a:t>
            </a:r>
          </a:p>
          <a:p>
            <a:pPr>
              <a:buNone/>
            </a:pPr>
            <a:r>
              <a:rPr lang="en-US" dirty="0">
                <a:solidFill>
                  <a:srgbClr val="FFFFFF"/>
                </a:solidFill>
              </a:rPr>
              <a:t>9) Part of this intuition seems related to a tendency to imagine that because a person seems worthy of torturous punishment, justly punishing them with torture will lead to other good things, like them revealing true information.</a:t>
            </a:r>
          </a:p>
        </p:txBody>
      </p:sp>
      <p:pic>
        <p:nvPicPr>
          <p:cNvPr id="4" name="Picture 3"/>
          <p:cNvPicPr>
            <a:picLocks noChangeAspect="1"/>
          </p:cNvPicPr>
          <p:nvPr/>
        </p:nvPicPr>
        <p:blipFill>
          <a:blip r:embed="rId2"/>
          <a:stretch>
            <a:fillRect/>
          </a:stretch>
        </p:blipFill>
        <p:spPr>
          <a:xfrm>
            <a:off x="2636190" y="4015154"/>
            <a:ext cx="3838856" cy="26464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But people think torture is a truth-enhancer</a:t>
            </a:r>
          </a:p>
        </p:txBody>
      </p:sp>
      <p:sp>
        <p:nvSpPr>
          <p:cNvPr id="3" name="Content Placeholder 2"/>
          <p:cNvSpPr>
            <a:spLocks noGrp="1"/>
          </p:cNvSpPr>
          <p:nvPr>
            <p:ph idx="1"/>
          </p:nvPr>
        </p:nvSpPr>
        <p:spPr>
          <a:xfrm>
            <a:off x="457200" y="1600200"/>
            <a:ext cx="8229600" cy="5257800"/>
          </a:xfrm>
        </p:spPr>
        <p:txBody>
          <a:bodyPr>
            <a:normAutofit lnSpcReduction="10000"/>
          </a:bodyPr>
          <a:lstStyle/>
          <a:p>
            <a:pPr>
              <a:buNone/>
            </a:pPr>
            <a:r>
              <a:rPr lang="en-US" dirty="0">
                <a:solidFill>
                  <a:schemeClr val="bg1"/>
                </a:solidFill>
              </a:rPr>
              <a:t>8) Many ordinary people genuinely seem to think that torture is effective for obtaining true information, especially if the torture is directed towards someone else they consider an evil-doer.</a:t>
            </a:r>
          </a:p>
          <a:p>
            <a:pPr>
              <a:buNone/>
            </a:pPr>
            <a:r>
              <a:rPr lang="en-US" dirty="0"/>
              <a:t>9) Part of this intuition seems related to a tendency to imagine that because a person seems worthy of torturous punishment, justly punishing them with torture will lead to other good things, like them revealing true information.</a:t>
            </a:r>
          </a:p>
        </p:txBody>
      </p:sp>
      <p:pic>
        <p:nvPicPr>
          <p:cNvPr id="4" name="Picture 3"/>
          <p:cNvPicPr>
            <a:picLocks noChangeAspect="1"/>
          </p:cNvPicPr>
          <p:nvPr/>
        </p:nvPicPr>
        <p:blipFill>
          <a:blip r:embed="rId2"/>
          <a:stretch>
            <a:fillRect/>
          </a:stretch>
        </p:blipFill>
        <p:spPr>
          <a:xfrm>
            <a:off x="2970413" y="1600200"/>
            <a:ext cx="3105559" cy="23270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But people think torture is a truth-enhancer</a:t>
            </a:r>
          </a:p>
        </p:txBody>
      </p:sp>
      <p:sp>
        <p:nvSpPr>
          <p:cNvPr id="3" name="Content Placeholder 2"/>
          <p:cNvSpPr>
            <a:spLocks noGrp="1"/>
          </p:cNvSpPr>
          <p:nvPr>
            <p:ph idx="1"/>
          </p:nvPr>
        </p:nvSpPr>
        <p:spPr>
          <a:xfrm>
            <a:off x="457200" y="1600200"/>
            <a:ext cx="8229600" cy="5257800"/>
          </a:xfrm>
        </p:spPr>
        <p:txBody>
          <a:bodyPr>
            <a:normAutofit lnSpcReduction="10000"/>
          </a:bodyPr>
          <a:lstStyle/>
          <a:p>
            <a:pPr>
              <a:buNone/>
            </a:pPr>
            <a:r>
              <a:rPr lang="en-US" dirty="0"/>
              <a:t>8) Many ordinary people genuinely seem to think that torture is effective for obtaining true information, especially if the torture is directed towards someone else they consider an evil-doer.</a:t>
            </a:r>
          </a:p>
          <a:p>
            <a:pPr>
              <a:buNone/>
            </a:pPr>
            <a:r>
              <a:rPr lang="en-US" dirty="0"/>
              <a:t>9) Part of this intuition seems related to a tendency to imagine that because a person seems worthy of torturous punishment, justly punishing them with torture will lead to other good things, like them revealing true information.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a “rough justice brings good things” mentality may explain this intuition</a:t>
            </a:r>
          </a:p>
        </p:txBody>
      </p:sp>
      <p:sp>
        <p:nvSpPr>
          <p:cNvPr id="3" name="Content Placeholder 2"/>
          <p:cNvSpPr>
            <a:spLocks noGrp="1"/>
          </p:cNvSpPr>
          <p:nvPr>
            <p:ph idx="1"/>
          </p:nvPr>
        </p:nvSpPr>
        <p:spPr/>
        <p:txBody>
          <a:bodyPr>
            <a:normAutofit/>
          </a:bodyPr>
          <a:lstStyle/>
          <a:p>
            <a:pPr>
              <a:buNone/>
            </a:pPr>
            <a:r>
              <a:rPr lang="en-US" dirty="0"/>
              <a:t>10) Research shows that people tend to mix up punitive goals with goals to achieve other good things (like lower crime, find true information, save lives, etc)</a:t>
            </a:r>
          </a:p>
          <a:p>
            <a:pPr>
              <a:buNone/>
            </a:pPr>
            <a:endParaRPr lang="en-US" dirty="0">
              <a:solidFill>
                <a:srgbClr val="FFFFFF"/>
              </a:solidFill>
            </a:endParaRPr>
          </a:p>
          <a:p>
            <a:pPr>
              <a:buNone/>
            </a:pPr>
            <a:r>
              <a:rPr lang="en-US" dirty="0">
                <a:solidFill>
                  <a:srgbClr val="FFFFFF"/>
                </a:solidFill>
              </a:rPr>
              <a:t>11) but in fact punishment only guarantees the suffering of the punished, not necessarily the outcomes it’s supposedly designed to achieve.</a:t>
            </a:r>
          </a:p>
        </p:txBody>
      </p:sp>
      <p:sp>
        <p:nvSpPr>
          <p:cNvPr id="4" name="TextBox 3"/>
          <p:cNvSpPr txBox="1"/>
          <p:nvPr/>
        </p:nvSpPr>
        <p:spPr>
          <a:xfrm>
            <a:off x="1992923" y="4923692"/>
            <a:ext cx="2858738" cy="646331"/>
          </a:xfrm>
          <a:prstGeom prst="rect">
            <a:avLst/>
          </a:prstGeom>
          <a:noFill/>
        </p:spPr>
        <p:txBody>
          <a:bodyPr wrap="none" rtlCol="0">
            <a:spAutoFit/>
          </a:bodyPr>
          <a:lstStyle/>
          <a:p>
            <a:r>
              <a:rPr lang="en-US" dirty="0"/>
              <a:t>See </a:t>
            </a:r>
            <a:r>
              <a:rPr lang="en-US" dirty="0" err="1"/>
              <a:t>Carlsmith</a:t>
            </a:r>
            <a:r>
              <a:rPr lang="en-US" dirty="0"/>
              <a:t> &amp; </a:t>
            </a:r>
            <a:r>
              <a:rPr lang="en-US" dirty="0" err="1"/>
              <a:t>Sood</a:t>
            </a:r>
            <a:r>
              <a:rPr lang="en-US" dirty="0"/>
              <a:t> (2009)</a:t>
            </a:r>
          </a:p>
          <a:p>
            <a:r>
              <a:rPr lang="en-US" dirty="0"/>
              <a:t>Ellsworth &amp; Ross (1983)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a “rough justice brings good things” mentality may explain this intuition</a:t>
            </a:r>
          </a:p>
        </p:txBody>
      </p:sp>
      <p:sp>
        <p:nvSpPr>
          <p:cNvPr id="3" name="Content Placeholder 2"/>
          <p:cNvSpPr>
            <a:spLocks noGrp="1"/>
          </p:cNvSpPr>
          <p:nvPr>
            <p:ph idx="1"/>
          </p:nvPr>
        </p:nvSpPr>
        <p:spPr/>
        <p:txBody>
          <a:bodyPr>
            <a:normAutofit/>
          </a:bodyPr>
          <a:lstStyle/>
          <a:p>
            <a:pPr>
              <a:buNone/>
            </a:pPr>
            <a:r>
              <a:rPr lang="en-US" dirty="0">
                <a:solidFill>
                  <a:srgbClr val="FFFFFF"/>
                </a:solidFill>
              </a:rPr>
              <a:t>10) much research shows that people tend to mix up punitive goals with goals to achieve other good things (like lower crime, find true information, save lives, etc)</a:t>
            </a:r>
          </a:p>
          <a:p>
            <a:pPr>
              <a:buNone/>
            </a:pPr>
            <a:endParaRPr lang="en-US" dirty="0"/>
          </a:p>
          <a:p>
            <a:pPr>
              <a:buNone/>
            </a:pPr>
            <a:r>
              <a:rPr lang="en-US" dirty="0"/>
              <a:t>11) But actually punishment only guarantees the suffering of the punished, not necessarily the outcomes it’s supposedly designed to achieve.</a:t>
            </a:r>
          </a:p>
        </p:txBody>
      </p:sp>
      <p:pic>
        <p:nvPicPr>
          <p:cNvPr id="4" name="Picture 3"/>
          <p:cNvPicPr>
            <a:picLocks noChangeAspect="1"/>
          </p:cNvPicPr>
          <p:nvPr/>
        </p:nvPicPr>
        <p:blipFill>
          <a:blip r:embed="rId2"/>
          <a:stretch>
            <a:fillRect/>
          </a:stretch>
        </p:blipFill>
        <p:spPr>
          <a:xfrm>
            <a:off x="2823307" y="1600200"/>
            <a:ext cx="3657111" cy="27180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a “rough justice brings good things” mentality may explain this intuition</a:t>
            </a:r>
          </a:p>
        </p:txBody>
      </p:sp>
      <p:sp>
        <p:nvSpPr>
          <p:cNvPr id="3" name="Content Placeholder 2"/>
          <p:cNvSpPr>
            <a:spLocks noGrp="1"/>
          </p:cNvSpPr>
          <p:nvPr>
            <p:ph idx="1"/>
          </p:nvPr>
        </p:nvSpPr>
        <p:spPr/>
        <p:txBody>
          <a:bodyPr>
            <a:normAutofit/>
          </a:bodyPr>
          <a:lstStyle/>
          <a:p>
            <a:pPr>
              <a:buNone/>
            </a:pPr>
            <a:r>
              <a:rPr lang="en-US" dirty="0"/>
              <a:t>10) Research shows that people tend to mix up punitive goals with goals to achieve other good things (like lower crime, find true information, save lives, etc)</a:t>
            </a:r>
          </a:p>
          <a:p>
            <a:pPr>
              <a:buNone/>
            </a:pPr>
            <a:endParaRPr lang="en-US" dirty="0"/>
          </a:p>
          <a:p>
            <a:pPr>
              <a:buNone/>
            </a:pPr>
            <a:r>
              <a:rPr lang="en-US" dirty="0"/>
              <a:t>11) But actually punishment only guarantees the suffering of the punished, not necessarily the outcomes it’s supposedly designed to achieve.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6923"/>
            <a:ext cx="8229600" cy="1143000"/>
          </a:xfrm>
        </p:spPr>
        <p:txBody>
          <a:bodyPr>
            <a:normAutofit fontScale="90000"/>
          </a:bodyPr>
          <a:lstStyle/>
          <a:p>
            <a:r>
              <a:rPr lang="en-US" dirty="0"/>
              <a:t>In fact, the mixed motivations might partially explain why torture is so notorious for obtaining false and redundant information.</a:t>
            </a:r>
            <a:br>
              <a:rPr lang="en-US" dirty="0"/>
            </a:br>
            <a:endParaRPr lang="en-US" dirty="0"/>
          </a:p>
        </p:txBody>
      </p:sp>
      <p:pic>
        <p:nvPicPr>
          <p:cNvPr id="4" name="Picture 3"/>
          <p:cNvPicPr>
            <a:picLocks noChangeAspect="1"/>
          </p:cNvPicPr>
          <p:nvPr/>
        </p:nvPicPr>
        <p:blipFill>
          <a:blip r:embed="rId2"/>
          <a:stretch>
            <a:fillRect/>
          </a:stretch>
        </p:blipFill>
        <p:spPr>
          <a:xfrm>
            <a:off x="1828800" y="3200400"/>
            <a:ext cx="5486400" cy="3657600"/>
          </a:xfrm>
          <a:prstGeom prst="rect">
            <a:avLst/>
          </a:prstGeom>
        </p:spPr>
      </p:pic>
      <p:sp>
        <p:nvSpPr>
          <p:cNvPr id="5" name="Cloud Callout 4"/>
          <p:cNvSpPr/>
          <p:nvPr/>
        </p:nvSpPr>
        <p:spPr>
          <a:xfrm>
            <a:off x="0" y="2833078"/>
            <a:ext cx="2833077" cy="2891692"/>
          </a:xfrm>
          <a:prstGeom prst="cloudCallout">
            <a:avLst>
              <a:gd name="adj1" fmla="val 114035"/>
              <a:gd name="adj2" fmla="val -2141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t>I want to severely punish him with torture </a:t>
            </a:r>
          </a:p>
        </p:txBody>
      </p:sp>
      <p:sp>
        <p:nvSpPr>
          <p:cNvPr id="6" name="Cloud Callout 5"/>
          <p:cNvSpPr/>
          <p:nvPr/>
        </p:nvSpPr>
        <p:spPr>
          <a:xfrm>
            <a:off x="5881076" y="2119923"/>
            <a:ext cx="3497385" cy="4738077"/>
          </a:xfrm>
          <a:prstGeom prst="cloudCallout">
            <a:avLst>
              <a:gd name="adj1" fmla="val -59380"/>
              <a:gd name="adj2" fmla="val -255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t>I want the life-saving, love-serving truth to flower from him in its beautiful fullness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people, though, openly admit that information is a minor concern</a:t>
            </a:r>
          </a:p>
        </p:txBody>
      </p:sp>
      <p:sp>
        <p:nvSpPr>
          <p:cNvPr id="5" name="Rectangular Callout 4"/>
          <p:cNvSpPr/>
          <p:nvPr/>
        </p:nvSpPr>
        <p:spPr>
          <a:xfrm>
            <a:off x="457200" y="1592385"/>
            <a:ext cx="3810000" cy="2637692"/>
          </a:xfrm>
          <a:prstGeom prst="wedgeRectCallout">
            <a:avLst>
              <a:gd name="adj1" fmla="val -6054"/>
              <a:gd name="adj2" fmla="val 59662"/>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“Would I approve </a:t>
            </a:r>
            <a:r>
              <a:rPr lang="en-US" dirty="0" err="1"/>
              <a:t>waterboarding</a:t>
            </a:r>
            <a:r>
              <a:rPr lang="en-US" dirty="0"/>
              <a:t>? You bet your ass I would. In a heartbeat. I would approve more than that. It works…and if it doesn’t work, they deserve it anyway for what they do to us”.</a:t>
            </a:r>
          </a:p>
        </p:txBody>
      </p:sp>
      <p:pic>
        <p:nvPicPr>
          <p:cNvPr id="7" name="Picture 6"/>
          <p:cNvPicPr>
            <a:picLocks noChangeAspect="1"/>
          </p:cNvPicPr>
          <p:nvPr/>
        </p:nvPicPr>
        <p:blipFill>
          <a:blip r:embed="rId2"/>
          <a:stretch>
            <a:fillRect/>
          </a:stretch>
        </p:blipFill>
        <p:spPr>
          <a:xfrm>
            <a:off x="4777154" y="4355317"/>
            <a:ext cx="3696271" cy="2502683"/>
          </a:xfrm>
          <a:prstGeom prst="rect">
            <a:avLst/>
          </a:prstGeom>
        </p:spPr>
      </p:pic>
      <p:sp>
        <p:nvSpPr>
          <p:cNvPr id="9" name="Rectangular Callout 8"/>
          <p:cNvSpPr/>
          <p:nvPr/>
        </p:nvSpPr>
        <p:spPr>
          <a:xfrm>
            <a:off x="4777154" y="1592385"/>
            <a:ext cx="3909646" cy="2295769"/>
          </a:xfrm>
          <a:prstGeom prst="wedgeRectCallout">
            <a:avLst>
              <a:gd name="adj1" fmla="val 3155"/>
              <a:gd name="adj2" fmla="val 68032"/>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I don’t give a good [expletive] what you know or don’t know, but I’m going to torture you anyway regardless. Not to get information. It’s amusing to me to torture a cop.”</a:t>
            </a:r>
          </a:p>
        </p:txBody>
      </p:sp>
      <p:pic>
        <p:nvPicPr>
          <p:cNvPr id="10" name="Picture 9"/>
          <p:cNvPicPr>
            <a:picLocks noChangeAspect="1"/>
          </p:cNvPicPr>
          <p:nvPr/>
        </p:nvPicPr>
        <p:blipFill>
          <a:blip r:embed="rId3"/>
          <a:stretch>
            <a:fillRect/>
          </a:stretch>
        </p:blipFill>
        <p:spPr>
          <a:xfrm>
            <a:off x="588596" y="4533900"/>
            <a:ext cx="3492500" cy="2324100"/>
          </a:xfrm>
          <a:prstGeom prst="rect">
            <a:avLst/>
          </a:prstGeom>
        </p:spPr>
      </p:pic>
      <p:sp>
        <p:nvSpPr>
          <p:cNvPr id="3" name="TextBox 2"/>
          <p:cNvSpPr txBox="1"/>
          <p:nvPr/>
        </p:nvSpPr>
        <p:spPr>
          <a:xfrm>
            <a:off x="4896089" y="5903088"/>
            <a:ext cx="1729199" cy="923330"/>
          </a:xfrm>
          <a:prstGeom prst="rect">
            <a:avLst/>
          </a:prstGeom>
          <a:noFill/>
        </p:spPr>
        <p:txBody>
          <a:bodyPr wrap="square" rtlCol="0">
            <a:spAutoFit/>
          </a:bodyPr>
          <a:lstStyle/>
          <a:p>
            <a:r>
              <a:rPr lang="en-US" dirty="0">
                <a:solidFill>
                  <a:schemeClr val="accent6">
                    <a:lumMod val="75000"/>
                  </a:schemeClr>
                </a:solidFill>
              </a:rPr>
              <a:t>From Quentin Tarantino’s Reservoir Dogs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Based on a manuscript by Hansen &amp; Callaghan (undergoing revisions after reviewer feedback)</a:t>
            </a:r>
          </a:p>
        </p:txBody>
      </p:sp>
      <p:pic>
        <p:nvPicPr>
          <p:cNvPr id="5" name="Picture 4"/>
          <p:cNvPicPr>
            <a:picLocks noChangeAspect="1"/>
          </p:cNvPicPr>
          <p:nvPr/>
        </p:nvPicPr>
        <p:blipFill>
          <a:blip r:embed="rId2"/>
          <a:stretch>
            <a:fillRect/>
          </a:stretch>
        </p:blipFill>
        <p:spPr>
          <a:xfrm>
            <a:off x="4974492" y="1977781"/>
            <a:ext cx="2946400" cy="3644900"/>
          </a:xfrm>
          <a:prstGeom prst="rect">
            <a:avLst/>
          </a:prstGeom>
        </p:spPr>
      </p:pic>
      <p:pic>
        <p:nvPicPr>
          <p:cNvPr id="7" name="Picture 6"/>
          <p:cNvPicPr>
            <a:picLocks noChangeAspect="1"/>
          </p:cNvPicPr>
          <p:nvPr/>
        </p:nvPicPr>
        <p:blipFill>
          <a:blip r:embed="rId3"/>
          <a:stretch>
            <a:fillRect/>
          </a:stretch>
        </p:blipFill>
        <p:spPr>
          <a:xfrm>
            <a:off x="1044819" y="1977781"/>
            <a:ext cx="3409238" cy="3644900"/>
          </a:xfrm>
          <a:prstGeom prst="rect">
            <a:avLst/>
          </a:prstGeom>
        </p:spPr>
      </p:pic>
      <p:sp>
        <p:nvSpPr>
          <p:cNvPr id="8" name="TextBox 7"/>
          <p:cNvSpPr txBox="1"/>
          <p:nvPr/>
        </p:nvSpPr>
        <p:spPr>
          <a:xfrm>
            <a:off x="1044819" y="5922053"/>
            <a:ext cx="2480479" cy="369332"/>
          </a:xfrm>
          <a:prstGeom prst="rect">
            <a:avLst/>
          </a:prstGeom>
          <a:noFill/>
        </p:spPr>
        <p:txBody>
          <a:bodyPr wrap="none" rtlCol="0">
            <a:spAutoFit/>
          </a:bodyPr>
          <a:lstStyle/>
          <a:p>
            <a:r>
              <a:rPr lang="en-US" dirty="0"/>
              <a:t>Ian Hansen, York College</a:t>
            </a:r>
          </a:p>
        </p:txBody>
      </p:sp>
      <p:sp>
        <p:nvSpPr>
          <p:cNvPr id="9" name="TextBox 8"/>
          <p:cNvSpPr txBox="1"/>
          <p:nvPr/>
        </p:nvSpPr>
        <p:spPr>
          <a:xfrm>
            <a:off x="4974492" y="5922053"/>
            <a:ext cx="3480440" cy="369332"/>
          </a:xfrm>
          <a:prstGeom prst="rect">
            <a:avLst/>
          </a:prstGeom>
          <a:noFill/>
        </p:spPr>
        <p:txBody>
          <a:bodyPr wrap="none" rtlCol="0">
            <a:spAutoFit/>
          </a:bodyPr>
          <a:lstStyle/>
          <a:p>
            <a:r>
              <a:rPr lang="en-US" dirty="0"/>
              <a:t>Bennett Callaghan, Yale University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studies</a:t>
            </a:r>
          </a:p>
        </p:txBody>
      </p:sp>
      <p:sp>
        <p:nvSpPr>
          <p:cNvPr id="3" name="Content Placeholder 2"/>
          <p:cNvSpPr>
            <a:spLocks noGrp="1"/>
          </p:cNvSpPr>
          <p:nvPr>
            <p:ph idx="1"/>
          </p:nvPr>
        </p:nvSpPr>
        <p:spPr>
          <a:xfrm>
            <a:off x="457200" y="1600200"/>
            <a:ext cx="8229600" cy="5003800"/>
          </a:xfrm>
        </p:spPr>
        <p:txBody>
          <a:bodyPr>
            <a:normAutofit fontScale="77500" lnSpcReduction="20000"/>
          </a:bodyPr>
          <a:lstStyle/>
          <a:p>
            <a:r>
              <a:rPr lang="en-US" dirty="0"/>
              <a:t>Three studies, one with two samples receiving largely the same measures of interest.</a:t>
            </a:r>
          </a:p>
          <a:p>
            <a:r>
              <a:rPr lang="en-US" dirty="0">
                <a:solidFill>
                  <a:srgbClr val="FFFFFF"/>
                </a:solidFill>
              </a:rPr>
              <a:t>The first two studies present participants with some variation on two hypothetical scenarios imagining detainees captured by pro-US Coalition forces in Afghanistan</a:t>
            </a:r>
          </a:p>
          <a:p>
            <a:r>
              <a:rPr lang="en-US" dirty="0">
                <a:solidFill>
                  <a:srgbClr val="FFFFFF"/>
                </a:solidFill>
              </a:rPr>
              <a:t>One scenario involved a detainee who probably did bad, killing, things in his past but was highly unlikely to be concealing useful information </a:t>
            </a:r>
          </a:p>
          <a:p>
            <a:r>
              <a:rPr lang="en-US" dirty="0">
                <a:solidFill>
                  <a:srgbClr val="FFFFFF"/>
                </a:solidFill>
              </a:rPr>
              <a:t>Another involved a detainee who had probably done no bad things in his past, but was highly likely to be concealing useful information.</a:t>
            </a:r>
          </a:p>
          <a:p>
            <a:r>
              <a:rPr lang="en-US" dirty="0">
                <a:solidFill>
                  <a:srgbClr val="FFFFFF"/>
                </a:solidFill>
              </a:rPr>
              <a:t>We adapted these scenarios from variations used in a study by </a:t>
            </a:r>
            <a:r>
              <a:rPr lang="en-US" dirty="0" err="1">
                <a:solidFill>
                  <a:srgbClr val="FFFFFF"/>
                </a:solidFill>
              </a:rPr>
              <a:t>Carlsmith</a:t>
            </a:r>
            <a:r>
              <a:rPr lang="en-US" dirty="0">
                <a:solidFill>
                  <a:srgbClr val="FFFFFF"/>
                </a:solidFill>
              </a:rPr>
              <a:t> &amp; </a:t>
            </a:r>
            <a:r>
              <a:rPr lang="en-US" dirty="0" err="1">
                <a:solidFill>
                  <a:srgbClr val="FFFFFF"/>
                </a:solidFill>
              </a:rPr>
              <a:t>Sood</a:t>
            </a:r>
            <a:r>
              <a:rPr lang="en-US" dirty="0">
                <a:solidFill>
                  <a:srgbClr val="FFFFFF"/>
                </a:solidFill>
              </a:rPr>
              <a:t> (2009), and also Callaghan &amp; Hansen (2016).</a:t>
            </a:r>
          </a:p>
          <a:p>
            <a:endParaRPr lang="en-US" dirty="0"/>
          </a:p>
        </p:txBody>
      </p:sp>
      <p:pic>
        <p:nvPicPr>
          <p:cNvPr id="4" name="Picture 3"/>
          <p:cNvPicPr>
            <a:picLocks noChangeAspect="1"/>
          </p:cNvPicPr>
          <p:nvPr/>
        </p:nvPicPr>
        <p:blipFill>
          <a:blip r:embed="rId2"/>
          <a:stretch>
            <a:fillRect/>
          </a:stretch>
        </p:blipFill>
        <p:spPr>
          <a:xfrm>
            <a:off x="1924537" y="2702134"/>
            <a:ext cx="5520591" cy="3722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studies</a:t>
            </a:r>
          </a:p>
        </p:txBody>
      </p:sp>
      <p:sp>
        <p:nvSpPr>
          <p:cNvPr id="3" name="Content Placeholder 2"/>
          <p:cNvSpPr>
            <a:spLocks noGrp="1"/>
          </p:cNvSpPr>
          <p:nvPr>
            <p:ph idx="1"/>
          </p:nvPr>
        </p:nvSpPr>
        <p:spPr>
          <a:xfrm>
            <a:off x="457200" y="1600200"/>
            <a:ext cx="8229600" cy="5003800"/>
          </a:xfrm>
        </p:spPr>
        <p:txBody>
          <a:bodyPr>
            <a:normAutofit fontScale="77500" lnSpcReduction="20000"/>
          </a:bodyPr>
          <a:lstStyle/>
          <a:p>
            <a:r>
              <a:rPr lang="en-US" dirty="0">
                <a:solidFill>
                  <a:srgbClr val="FFFFFF"/>
                </a:solidFill>
              </a:rPr>
              <a:t>Three studies, one with two samples receiving largely the same measures of interest.</a:t>
            </a:r>
          </a:p>
          <a:p>
            <a:r>
              <a:rPr lang="en-US" dirty="0"/>
              <a:t>The first two studies present participants with some variation on two hypothetical scenarios imagining detainees captured by pro-US Coalition forces in Afghanistan</a:t>
            </a:r>
          </a:p>
          <a:p>
            <a:r>
              <a:rPr lang="en-US" dirty="0">
                <a:solidFill>
                  <a:srgbClr val="FFFFFF"/>
                </a:solidFill>
              </a:rPr>
              <a:t>One scenario involved a detainee who probably did bad, killing, things in his past but was highly unlikely to be concealing useful information </a:t>
            </a:r>
          </a:p>
          <a:p>
            <a:r>
              <a:rPr lang="en-US" dirty="0">
                <a:solidFill>
                  <a:srgbClr val="FFFFFF"/>
                </a:solidFill>
              </a:rPr>
              <a:t>Another involved a detainee who had probably done no bad things in his past, but was highly likely to be concealing useful information.</a:t>
            </a:r>
          </a:p>
          <a:p>
            <a:r>
              <a:rPr lang="en-US" dirty="0">
                <a:solidFill>
                  <a:srgbClr val="FFFFFF"/>
                </a:solidFill>
              </a:rPr>
              <a:t>We adapted these scenarios from variations used in a study by </a:t>
            </a:r>
            <a:r>
              <a:rPr lang="en-US" dirty="0" err="1">
                <a:solidFill>
                  <a:srgbClr val="FFFFFF"/>
                </a:solidFill>
              </a:rPr>
              <a:t>Carlsmith</a:t>
            </a:r>
            <a:r>
              <a:rPr lang="en-US" dirty="0">
                <a:solidFill>
                  <a:srgbClr val="FFFFFF"/>
                </a:solidFill>
              </a:rPr>
              <a:t> &amp; </a:t>
            </a:r>
            <a:r>
              <a:rPr lang="en-US" dirty="0" err="1">
                <a:solidFill>
                  <a:srgbClr val="FFFFFF"/>
                </a:solidFill>
              </a:rPr>
              <a:t>Sood</a:t>
            </a:r>
            <a:r>
              <a:rPr lang="en-US" dirty="0">
                <a:solidFill>
                  <a:srgbClr val="FFFFFF"/>
                </a:solidFill>
              </a:rPr>
              <a:t> (2009), and also Callaghan &amp; Hansen (2016).</a:t>
            </a:r>
          </a:p>
          <a:p>
            <a:endParaRPr lang="en-US" dirty="0"/>
          </a:p>
        </p:txBody>
      </p:sp>
      <p:pic>
        <p:nvPicPr>
          <p:cNvPr id="4" name="Picture 3"/>
          <p:cNvPicPr>
            <a:picLocks noChangeAspect="1"/>
          </p:cNvPicPr>
          <p:nvPr/>
        </p:nvPicPr>
        <p:blipFill>
          <a:blip r:embed="rId2"/>
          <a:stretch>
            <a:fillRect/>
          </a:stretch>
        </p:blipFill>
        <p:spPr>
          <a:xfrm>
            <a:off x="1846385" y="3827347"/>
            <a:ext cx="4933462" cy="277665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studies</a:t>
            </a:r>
          </a:p>
        </p:txBody>
      </p:sp>
      <p:sp>
        <p:nvSpPr>
          <p:cNvPr id="3" name="Content Placeholder 2"/>
          <p:cNvSpPr>
            <a:spLocks noGrp="1"/>
          </p:cNvSpPr>
          <p:nvPr>
            <p:ph idx="1"/>
          </p:nvPr>
        </p:nvSpPr>
        <p:spPr>
          <a:xfrm>
            <a:off x="457200" y="1600200"/>
            <a:ext cx="8229600" cy="5003800"/>
          </a:xfrm>
        </p:spPr>
        <p:txBody>
          <a:bodyPr>
            <a:normAutofit fontScale="77500" lnSpcReduction="20000"/>
          </a:bodyPr>
          <a:lstStyle/>
          <a:p>
            <a:r>
              <a:rPr lang="en-US" dirty="0">
                <a:solidFill>
                  <a:srgbClr val="FFFFFF"/>
                </a:solidFill>
              </a:rPr>
              <a:t>Three studies, one with two samples receiving largely the same measures of interest.</a:t>
            </a:r>
          </a:p>
          <a:p>
            <a:r>
              <a:rPr lang="en-US" dirty="0">
                <a:solidFill>
                  <a:srgbClr val="FFFFFF"/>
                </a:solidFill>
              </a:rPr>
              <a:t>The first two studies present participants with some variation on two hypothetical scenarios imagining detainees captured by pro-US Coalition forces in Afghanistan</a:t>
            </a:r>
          </a:p>
          <a:p>
            <a:r>
              <a:rPr lang="en-US" dirty="0"/>
              <a:t>One scenario involved a detainee who probably did bad, killing, things in his past but was highly unlikely to be concealing useful information </a:t>
            </a:r>
          </a:p>
          <a:p>
            <a:r>
              <a:rPr lang="en-US" dirty="0">
                <a:solidFill>
                  <a:srgbClr val="FFFFFF"/>
                </a:solidFill>
              </a:rPr>
              <a:t>Another involved a detainee who had probably done no bad things in his past, but was highly likely to be concealing useful information.</a:t>
            </a:r>
          </a:p>
          <a:p>
            <a:r>
              <a:rPr lang="en-US" dirty="0">
                <a:solidFill>
                  <a:srgbClr val="FFFFFF"/>
                </a:solidFill>
              </a:rPr>
              <a:t>We adapted these scenarios from variations used in a study by </a:t>
            </a:r>
            <a:r>
              <a:rPr lang="en-US" dirty="0" err="1">
                <a:solidFill>
                  <a:srgbClr val="FFFFFF"/>
                </a:solidFill>
              </a:rPr>
              <a:t>Carlsmith</a:t>
            </a:r>
            <a:r>
              <a:rPr lang="en-US" dirty="0">
                <a:solidFill>
                  <a:srgbClr val="FFFFFF"/>
                </a:solidFill>
              </a:rPr>
              <a:t> &amp; </a:t>
            </a:r>
            <a:r>
              <a:rPr lang="en-US" dirty="0" err="1">
                <a:solidFill>
                  <a:srgbClr val="FFFFFF"/>
                </a:solidFill>
              </a:rPr>
              <a:t>Sood</a:t>
            </a:r>
            <a:r>
              <a:rPr lang="en-US" dirty="0">
                <a:solidFill>
                  <a:srgbClr val="FFFFFF"/>
                </a:solidFill>
              </a:rPr>
              <a:t> (2009), and also Callaghan &amp; Hansen (2016).</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studies</a:t>
            </a:r>
          </a:p>
        </p:txBody>
      </p:sp>
      <p:sp>
        <p:nvSpPr>
          <p:cNvPr id="3" name="Content Placeholder 2"/>
          <p:cNvSpPr>
            <a:spLocks noGrp="1"/>
          </p:cNvSpPr>
          <p:nvPr>
            <p:ph idx="1"/>
          </p:nvPr>
        </p:nvSpPr>
        <p:spPr>
          <a:xfrm>
            <a:off x="457200" y="1600200"/>
            <a:ext cx="8229600" cy="5003800"/>
          </a:xfrm>
        </p:spPr>
        <p:txBody>
          <a:bodyPr>
            <a:normAutofit fontScale="77500" lnSpcReduction="20000"/>
          </a:bodyPr>
          <a:lstStyle/>
          <a:p>
            <a:r>
              <a:rPr lang="en-US" dirty="0">
                <a:solidFill>
                  <a:srgbClr val="FFFFFF"/>
                </a:solidFill>
              </a:rPr>
              <a:t>Three studies, one with two samples receiving largely the same measures of interest.</a:t>
            </a:r>
          </a:p>
          <a:p>
            <a:r>
              <a:rPr lang="en-US" dirty="0">
                <a:solidFill>
                  <a:srgbClr val="FFFFFF"/>
                </a:solidFill>
              </a:rPr>
              <a:t>The first two studies present participants with some variation on two hypothetical scenarios imagining detainees captured by pro-US Coalition forces in Afghanistan</a:t>
            </a:r>
          </a:p>
          <a:p>
            <a:r>
              <a:rPr lang="en-US" dirty="0">
                <a:solidFill>
                  <a:srgbClr val="FFFFFF"/>
                </a:solidFill>
              </a:rPr>
              <a:t>One scenario involved a detainee who probably did bad, killing, things in his past but was highly unlikely to be concealing useful information </a:t>
            </a:r>
          </a:p>
          <a:p>
            <a:r>
              <a:rPr lang="en-US" dirty="0"/>
              <a:t>Another involved a detainee who had probably done no bad things in his past, but was highly likely to be concealing useful information.</a:t>
            </a:r>
          </a:p>
          <a:p>
            <a:r>
              <a:rPr lang="en-US" dirty="0">
                <a:solidFill>
                  <a:srgbClr val="FFFFFF"/>
                </a:solidFill>
              </a:rPr>
              <a:t>We adapted these scenarios from variations used in a study by </a:t>
            </a:r>
            <a:r>
              <a:rPr lang="en-US" dirty="0" err="1">
                <a:solidFill>
                  <a:srgbClr val="FFFFFF"/>
                </a:solidFill>
              </a:rPr>
              <a:t>Carlsmith</a:t>
            </a:r>
            <a:r>
              <a:rPr lang="en-US" dirty="0">
                <a:solidFill>
                  <a:srgbClr val="FFFFFF"/>
                </a:solidFill>
              </a:rPr>
              <a:t> &amp; </a:t>
            </a:r>
            <a:r>
              <a:rPr lang="en-US" dirty="0" err="1">
                <a:solidFill>
                  <a:srgbClr val="FFFFFF"/>
                </a:solidFill>
              </a:rPr>
              <a:t>Sood</a:t>
            </a:r>
            <a:r>
              <a:rPr lang="en-US" dirty="0">
                <a:solidFill>
                  <a:srgbClr val="FFFFFF"/>
                </a:solidFill>
              </a:rPr>
              <a:t> (2009), and also Callaghan &amp; Hansen (2016).</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studies</a:t>
            </a:r>
          </a:p>
        </p:txBody>
      </p:sp>
      <p:sp>
        <p:nvSpPr>
          <p:cNvPr id="3" name="Content Placeholder 2"/>
          <p:cNvSpPr>
            <a:spLocks noGrp="1"/>
          </p:cNvSpPr>
          <p:nvPr>
            <p:ph idx="1"/>
          </p:nvPr>
        </p:nvSpPr>
        <p:spPr>
          <a:xfrm>
            <a:off x="457200" y="1600200"/>
            <a:ext cx="8229600" cy="5003800"/>
          </a:xfrm>
        </p:spPr>
        <p:txBody>
          <a:bodyPr>
            <a:normAutofit fontScale="77500" lnSpcReduction="20000"/>
          </a:bodyPr>
          <a:lstStyle/>
          <a:p>
            <a:r>
              <a:rPr lang="en-US" dirty="0">
                <a:solidFill>
                  <a:srgbClr val="FFFFFF"/>
                </a:solidFill>
              </a:rPr>
              <a:t>Three studies, one with two samples receiving largely the same measures of interest.</a:t>
            </a:r>
          </a:p>
          <a:p>
            <a:r>
              <a:rPr lang="en-US" dirty="0">
                <a:solidFill>
                  <a:srgbClr val="FFFFFF"/>
                </a:solidFill>
              </a:rPr>
              <a:t>The first two studies present participants with some variation on two hypothetical scenarios imagining detainees captured by pro-US Coalition forces in Afghanistan</a:t>
            </a:r>
          </a:p>
          <a:p>
            <a:r>
              <a:rPr lang="en-US" dirty="0">
                <a:solidFill>
                  <a:srgbClr val="FFFFFF"/>
                </a:solidFill>
              </a:rPr>
              <a:t>One scenario involved a detainee who probably did bad, killing, things in his past but was highly unlikely to be concealing useful information </a:t>
            </a:r>
          </a:p>
          <a:p>
            <a:r>
              <a:rPr lang="en-US" dirty="0">
                <a:solidFill>
                  <a:srgbClr val="FFFFFF"/>
                </a:solidFill>
              </a:rPr>
              <a:t>Another involved a detainee who had probably done no bad things in his past, but was highly likely to be concealing useful information.</a:t>
            </a:r>
          </a:p>
          <a:p>
            <a:r>
              <a:rPr lang="en-US" dirty="0"/>
              <a:t>We adapted these scenarios from variations used in a study by </a:t>
            </a:r>
            <a:r>
              <a:rPr lang="en-US" dirty="0" err="1"/>
              <a:t>Carlsmith</a:t>
            </a:r>
            <a:r>
              <a:rPr lang="en-US" dirty="0"/>
              <a:t> &amp; </a:t>
            </a:r>
            <a:r>
              <a:rPr lang="en-US" dirty="0" err="1"/>
              <a:t>Sood</a:t>
            </a:r>
            <a:r>
              <a:rPr lang="en-US" dirty="0"/>
              <a:t> (2009), and also Callaghan &amp; Hansen (2016).</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studies</a:t>
            </a:r>
          </a:p>
        </p:txBody>
      </p:sp>
      <p:sp>
        <p:nvSpPr>
          <p:cNvPr id="3" name="Content Placeholder 2"/>
          <p:cNvSpPr>
            <a:spLocks noGrp="1"/>
          </p:cNvSpPr>
          <p:nvPr>
            <p:ph idx="1"/>
          </p:nvPr>
        </p:nvSpPr>
        <p:spPr>
          <a:xfrm>
            <a:off x="457200" y="1600200"/>
            <a:ext cx="8229600" cy="5003800"/>
          </a:xfrm>
        </p:spPr>
        <p:txBody>
          <a:bodyPr>
            <a:normAutofit fontScale="77500" lnSpcReduction="20000"/>
          </a:bodyPr>
          <a:lstStyle/>
          <a:p>
            <a:r>
              <a:rPr lang="en-US" dirty="0"/>
              <a:t>Three studies, one with two samples receiving largely the same measures of interest.</a:t>
            </a:r>
          </a:p>
          <a:p>
            <a:r>
              <a:rPr lang="en-US" dirty="0"/>
              <a:t>The first two studies present participants with some variation on two hypothetical scenarios imagining detainees captured by pro-US Coalition forces in Afghanistan</a:t>
            </a:r>
          </a:p>
          <a:p>
            <a:r>
              <a:rPr lang="en-US" dirty="0"/>
              <a:t>One scenario involved a detainee who probably did bad, killing, things in his past but was highly unlikely to be concealing useful information </a:t>
            </a:r>
          </a:p>
          <a:p>
            <a:r>
              <a:rPr lang="en-US" dirty="0"/>
              <a:t>Another involved a detainee who had probably done no bad things in his past, but was highly likely to be concealing useful information.</a:t>
            </a:r>
          </a:p>
          <a:p>
            <a:r>
              <a:rPr lang="en-US" dirty="0"/>
              <a:t>We adapted these scenarios from variations used in a study by </a:t>
            </a:r>
            <a:r>
              <a:rPr lang="en-US" dirty="0" err="1"/>
              <a:t>Carlsmith</a:t>
            </a:r>
            <a:r>
              <a:rPr lang="en-US" dirty="0"/>
              <a:t> &amp; </a:t>
            </a:r>
            <a:r>
              <a:rPr lang="en-US" dirty="0" err="1"/>
              <a:t>Sood</a:t>
            </a:r>
            <a:r>
              <a:rPr lang="en-US" dirty="0"/>
              <a:t> (2009), and also Callaghan &amp; Hansen (2016).</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imagine…</a:t>
            </a:r>
          </a:p>
        </p:txBody>
      </p:sp>
      <p:sp>
        <p:nvSpPr>
          <p:cNvPr id="3" name="Content Placeholder 2"/>
          <p:cNvSpPr>
            <a:spLocks noGrp="1"/>
          </p:cNvSpPr>
          <p:nvPr>
            <p:ph idx="1"/>
          </p:nvPr>
        </p:nvSpPr>
        <p:spPr/>
        <p:txBody>
          <a:bodyPr/>
          <a:lstStyle/>
          <a:p>
            <a:pPr>
              <a:buNone/>
            </a:pPr>
            <a:r>
              <a:rPr lang="en-US" dirty="0"/>
              <a:t>“Imagine you are part of a counterterrorism team in Afghanistan. Your team is responsible for interrogating two detainees, Mahmud </a:t>
            </a:r>
            <a:r>
              <a:rPr lang="en-US" dirty="0" err="1"/>
              <a:t>Malik</a:t>
            </a:r>
            <a:r>
              <a:rPr lang="en-US" dirty="0"/>
              <a:t> and Ahmed </a:t>
            </a:r>
            <a:r>
              <a:rPr lang="en-US" dirty="0" err="1"/>
              <a:t>Farid</a:t>
            </a:r>
            <a:r>
              <a:rPr lang="en-US" dirty="0"/>
              <a:t>. Both are Afghans in their 20s who had been previously detained by U.S. and coalition forces in 2009 on suspicion of terrorist activities.”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Malik</a:t>
            </a:r>
            <a:r>
              <a:rPr lang="en-US" dirty="0"/>
              <a:t> (IHLI detainee)</a:t>
            </a:r>
          </a:p>
        </p:txBody>
      </p:sp>
      <p:sp>
        <p:nvSpPr>
          <p:cNvPr id="3" name="Content Placeholder 2"/>
          <p:cNvSpPr>
            <a:spLocks noGrp="1"/>
          </p:cNvSpPr>
          <p:nvPr>
            <p:ph idx="1"/>
          </p:nvPr>
        </p:nvSpPr>
        <p:spPr>
          <a:xfrm>
            <a:off x="0" y="1417638"/>
            <a:ext cx="9144000" cy="5440362"/>
          </a:xfrm>
        </p:spPr>
        <p:txBody>
          <a:bodyPr>
            <a:noAutofit/>
          </a:bodyPr>
          <a:lstStyle/>
          <a:p>
            <a:pPr>
              <a:buNone/>
            </a:pPr>
            <a:r>
              <a:rPr lang="en-US" sz="2200" dirty="0" err="1"/>
              <a:t>Malik</a:t>
            </a:r>
            <a:r>
              <a:rPr lang="en-US" sz="2200" dirty="0"/>
              <a:t> makes his living by tending a small herd of goats. Previous investigators ultimately found no evidence that he ever engaged in or supported violent or insurgent activities in any way. Nevertheless, he is suspected to have overheard plans for attack on soldiers and civilians—plans that, understandably, he would be afraid to share. </a:t>
            </a:r>
            <a:r>
              <a:rPr lang="en-US" sz="2200" dirty="0" err="1"/>
              <a:t>Malik</a:t>
            </a:r>
            <a:r>
              <a:rPr lang="en-US" sz="2200" dirty="0"/>
              <a:t> claims to have no direct knowledge of the insurgents, their plans, their routes, or anything remotely useful to the Coalition Forces. He has stated this repeatedly, but his questioners feel that he almost certainly has some useful information. Based on the experience of thousands of prior interrogations, investigators say there is a 95% chance that </a:t>
            </a:r>
            <a:r>
              <a:rPr lang="en-US" sz="2200" dirty="0" err="1"/>
              <a:t>Malik</a:t>
            </a:r>
            <a:r>
              <a:rPr lang="en-US" sz="2200" dirty="0"/>
              <a:t> is actually withholding information that might prevent lethal attacks on soldiers or innocent civilians.</a:t>
            </a:r>
          </a:p>
          <a:p>
            <a:pPr>
              <a:buNone/>
            </a:pPr>
            <a:r>
              <a:rPr lang="en-US" sz="2200" dirty="0" err="1"/>
              <a:t>Malik</a:t>
            </a:r>
            <a:r>
              <a:rPr lang="en-US" sz="2200" dirty="0"/>
              <a:t> appears not to be guilty of anything, but has a high chance of having information. [Innocent Highly Likely to have Information (IHLI)]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Farid</a:t>
            </a:r>
            <a:r>
              <a:rPr lang="en-US" dirty="0"/>
              <a:t> (GHUI detainee)</a:t>
            </a:r>
          </a:p>
        </p:txBody>
      </p:sp>
      <p:sp>
        <p:nvSpPr>
          <p:cNvPr id="3" name="Content Placeholder 2"/>
          <p:cNvSpPr>
            <a:spLocks noGrp="1"/>
          </p:cNvSpPr>
          <p:nvPr>
            <p:ph idx="1"/>
          </p:nvPr>
        </p:nvSpPr>
        <p:spPr>
          <a:xfrm>
            <a:off x="257790" y="1186078"/>
            <a:ext cx="8686800" cy="5117412"/>
          </a:xfrm>
        </p:spPr>
        <p:txBody>
          <a:bodyPr>
            <a:noAutofit/>
          </a:bodyPr>
          <a:lstStyle/>
          <a:p>
            <a:pPr>
              <a:spcBef>
                <a:spcPts val="0"/>
              </a:spcBef>
              <a:buNone/>
            </a:pPr>
            <a:r>
              <a:rPr lang="en-US" sz="2050" dirty="0" err="1"/>
              <a:t>Farid’s</a:t>
            </a:r>
            <a:r>
              <a:rPr lang="en-US" sz="2050" dirty="0"/>
              <a:t> situation is different. </a:t>
            </a:r>
            <a:r>
              <a:rPr lang="en-US" sz="2050" dirty="0" err="1"/>
              <a:t>Farid</a:t>
            </a:r>
            <a:r>
              <a:rPr lang="en-US" sz="2050" dirty="0"/>
              <a:t> had been a member of an extremist Islamist group since his early teen years, had supported the Taliban when they were in power, and had been an active member of the insurgency from 2002 to 2005—during which time he set numerous roadside bombs, attacked civilians who cooperated with Coalition forces, and participated in ambushes that killed four U.S. Marines. </a:t>
            </a:r>
            <a:r>
              <a:rPr lang="en-US" sz="2050" dirty="0" err="1"/>
              <a:t>Farid</a:t>
            </a:r>
            <a:r>
              <a:rPr lang="en-US" sz="2050" dirty="0"/>
              <a:t> has since withdrawn from the insurgency and so has </a:t>
            </a:r>
            <a:r>
              <a:rPr lang="en-US" sz="2050" dirty="0" err="1"/>
              <a:t>hadlittle</a:t>
            </a:r>
            <a:r>
              <a:rPr lang="en-US" sz="2050" dirty="0"/>
              <a:t> or no contact with enemies of the Coalition forces. He had been captured from his poppy farm, which was in close proximity to a camp of Taliban insurgents.</a:t>
            </a:r>
          </a:p>
          <a:p>
            <a:pPr>
              <a:spcBef>
                <a:spcPts val="0"/>
              </a:spcBef>
              <a:buNone/>
            </a:pPr>
            <a:r>
              <a:rPr lang="en-US" sz="2050" dirty="0"/>
              <a:t>Like </a:t>
            </a:r>
            <a:r>
              <a:rPr lang="en-US" sz="2050" dirty="0" err="1"/>
              <a:t>Malik</a:t>
            </a:r>
            <a:r>
              <a:rPr lang="en-US" sz="2050" dirty="0"/>
              <a:t>, </a:t>
            </a:r>
            <a:r>
              <a:rPr lang="en-US" sz="2050" dirty="0" err="1"/>
              <a:t>Farid</a:t>
            </a:r>
            <a:r>
              <a:rPr lang="en-US" sz="2050" dirty="0"/>
              <a:t> claims to have no direct knowledge of the insurgents, their plans, their routes, or anything remotely useful to the Coalition Forces. His questioners also believe it is highly unlikely that he has any useful information. Based on the experience of thousands of prior interrogations, investigators say there is practically no chance (0%) that </a:t>
            </a:r>
            <a:r>
              <a:rPr lang="en-US" sz="2050" dirty="0" err="1"/>
              <a:t>Farid</a:t>
            </a:r>
            <a:r>
              <a:rPr lang="en-US" sz="2050" dirty="0"/>
              <a:t> is withholding information that might prevent lethal attacks on soldiers or innocent civilians.</a:t>
            </a:r>
          </a:p>
          <a:p>
            <a:pPr>
              <a:spcBef>
                <a:spcPts val="0"/>
              </a:spcBef>
              <a:buNone/>
            </a:pPr>
            <a:r>
              <a:rPr lang="en-US" sz="2050" dirty="0" err="1"/>
              <a:t>Farid</a:t>
            </a:r>
            <a:r>
              <a:rPr lang="en-US" sz="2050" dirty="0"/>
              <a:t> appears to be guilty of killing soldiers and civilians, but there is almost no chance that he has useful information.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not have participants consider a blend of </a:t>
            </a:r>
            <a:r>
              <a:rPr lang="en-US" dirty="0" err="1"/>
              <a:t>Malik</a:t>
            </a:r>
            <a:r>
              <a:rPr lang="en-US" dirty="0"/>
              <a:t> and </a:t>
            </a:r>
            <a:r>
              <a:rPr lang="en-US" dirty="0" err="1"/>
              <a:t>Farid</a:t>
            </a:r>
            <a:r>
              <a:rPr lang="en-US" dirty="0"/>
              <a:t>?</a:t>
            </a:r>
          </a:p>
        </p:txBody>
      </p:sp>
      <p:sp>
        <p:nvSpPr>
          <p:cNvPr id="3" name="Content Placeholder 2"/>
          <p:cNvSpPr>
            <a:spLocks noGrp="1"/>
          </p:cNvSpPr>
          <p:nvPr>
            <p:ph idx="1"/>
          </p:nvPr>
        </p:nvSpPr>
        <p:spPr>
          <a:xfrm>
            <a:off x="457200" y="1600200"/>
            <a:ext cx="8229600" cy="4875998"/>
          </a:xfrm>
        </p:spPr>
        <p:txBody>
          <a:bodyPr>
            <a:normAutofit fontScale="85000" lnSpcReduction="20000"/>
          </a:bodyPr>
          <a:lstStyle/>
          <a:p>
            <a:r>
              <a:rPr lang="en-US" dirty="0"/>
              <a:t>Meaning “someone who probably did bad things </a:t>
            </a:r>
            <a:r>
              <a:rPr lang="en-US" b="1" dirty="0"/>
              <a:t>and</a:t>
            </a:r>
            <a:r>
              <a:rPr lang="en-US" dirty="0"/>
              <a:t> was hiding information”.</a:t>
            </a:r>
          </a:p>
          <a:p>
            <a:r>
              <a:rPr lang="en-US" dirty="0">
                <a:solidFill>
                  <a:srgbClr val="FFFFFF"/>
                </a:solidFill>
              </a:rPr>
              <a:t>Including this scenario would have just given us responses that would be difficult to interpret (if participants support torture in such a scenario is it because they want info or to punish the evildoer?)</a:t>
            </a:r>
          </a:p>
          <a:p>
            <a:r>
              <a:rPr lang="en-US" dirty="0">
                <a:solidFill>
                  <a:srgbClr val="FFFFFF"/>
                </a:solidFill>
              </a:rPr>
              <a:t>With our two scenarios, participants had to consider whether they were more supportive of torturing the informed-but-innocent detainee or more supportive of torturing the guilty-but-uninformed detainee.</a:t>
            </a:r>
          </a:p>
          <a:p>
            <a:r>
              <a:rPr lang="en-US" dirty="0">
                <a:solidFill>
                  <a:srgbClr val="FFFFFF"/>
                </a:solidFill>
              </a:rPr>
              <a:t>Their choices offered direct insight into whether they considered torture more appropriate as a form of punishment or as a form of information-gathering.</a:t>
            </a:r>
          </a:p>
          <a:p>
            <a:endParaRPr lang="en-US" dirty="0"/>
          </a:p>
        </p:txBody>
      </p:sp>
      <p:pic>
        <p:nvPicPr>
          <p:cNvPr id="4" name="Picture 3"/>
          <p:cNvPicPr>
            <a:picLocks noChangeAspect="1"/>
          </p:cNvPicPr>
          <p:nvPr/>
        </p:nvPicPr>
        <p:blipFill>
          <a:blip r:embed="rId2"/>
          <a:stretch>
            <a:fillRect/>
          </a:stretch>
        </p:blipFill>
        <p:spPr>
          <a:xfrm>
            <a:off x="1926981" y="2791164"/>
            <a:ext cx="5243634" cy="33829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background on interrogation and torture</a:t>
            </a:r>
          </a:p>
        </p:txBody>
      </p:sp>
      <p:sp>
        <p:nvSpPr>
          <p:cNvPr id="3" name="Content Placeholder 2"/>
          <p:cNvSpPr>
            <a:spLocks noGrp="1"/>
          </p:cNvSpPr>
          <p:nvPr>
            <p:ph idx="1"/>
          </p:nvPr>
        </p:nvSpPr>
        <p:spPr>
          <a:xfrm>
            <a:off x="457200" y="1600200"/>
            <a:ext cx="8686800" cy="5257800"/>
          </a:xfrm>
        </p:spPr>
        <p:txBody>
          <a:bodyPr>
            <a:normAutofit fontScale="92500" lnSpcReduction="10000"/>
          </a:bodyPr>
          <a:lstStyle/>
          <a:p>
            <a:pPr marL="514350" indent="-514350">
              <a:buAutoNum type="arabicParenR"/>
            </a:pPr>
            <a:r>
              <a:rPr lang="en-US" dirty="0"/>
              <a:t>Government forces (police, military, CIA, etc) have interrogation programs</a:t>
            </a:r>
          </a:p>
          <a:p>
            <a:pPr marL="514350" indent="-514350">
              <a:buAutoNum type="arabicParenR"/>
            </a:pPr>
            <a:r>
              <a:rPr lang="en-US" dirty="0">
                <a:solidFill>
                  <a:schemeClr val="bg1"/>
                </a:solidFill>
              </a:rPr>
              <a:t>The supposed purpose of interrogation is to obtain true information (either accurate intelligence or a true confession to a crime)</a:t>
            </a:r>
          </a:p>
          <a:p>
            <a:pPr marL="514350" indent="-514350">
              <a:buAutoNum type="arabicParenR"/>
            </a:pPr>
            <a:r>
              <a:rPr lang="en-US" dirty="0">
                <a:solidFill>
                  <a:schemeClr val="bg1"/>
                </a:solidFill>
              </a:rPr>
              <a:t>The infliction of excruciating physical and psychological suffering on detained persons is often employed during such interrogations</a:t>
            </a:r>
          </a:p>
          <a:p>
            <a:pPr marL="514350" indent="-514350">
              <a:buAutoNum type="arabicParenR"/>
            </a:pPr>
            <a:r>
              <a:rPr lang="en-US" dirty="0">
                <a:solidFill>
                  <a:schemeClr val="bg1"/>
                </a:solidFill>
              </a:rPr>
              <a:t>The government legally authorizes as “not torture” some of these horrific inflictions of suffering, and legally forbids (but readily forgives) others</a:t>
            </a:r>
          </a:p>
          <a:p>
            <a:pPr marL="514350" indent="-514350">
              <a:buAutoNum type="arabicParenR"/>
            </a:pPr>
            <a:endParaRPr lang="en-US" dirty="0"/>
          </a:p>
        </p:txBody>
      </p:sp>
      <p:pic>
        <p:nvPicPr>
          <p:cNvPr id="4" name="Picture 3"/>
          <p:cNvPicPr>
            <a:picLocks noChangeAspect="1"/>
          </p:cNvPicPr>
          <p:nvPr/>
        </p:nvPicPr>
        <p:blipFill>
          <a:blip r:embed="rId2"/>
          <a:stretch>
            <a:fillRect/>
          </a:stretch>
        </p:blipFill>
        <p:spPr>
          <a:xfrm>
            <a:off x="1211384" y="2706077"/>
            <a:ext cx="6428153" cy="385689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not have participants consider a blend of </a:t>
            </a:r>
            <a:r>
              <a:rPr lang="en-US" dirty="0" err="1"/>
              <a:t>Malik</a:t>
            </a:r>
            <a:r>
              <a:rPr lang="en-US" dirty="0"/>
              <a:t> and </a:t>
            </a:r>
            <a:r>
              <a:rPr lang="en-US" dirty="0" err="1"/>
              <a:t>Farid</a:t>
            </a:r>
            <a:r>
              <a:rPr lang="en-US" dirty="0"/>
              <a:t>?</a:t>
            </a:r>
          </a:p>
        </p:txBody>
      </p:sp>
      <p:sp>
        <p:nvSpPr>
          <p:cNvPr id="3" name="Content Placeholder 2"/>
          <p:cNvSpPr>
            <a:spLocks noGrp="1"/>
          </p:cNvSpPr>
          <p:nvPr>
            <p:ph idx="1"/>
          </p:nvPr>
        </p:nvSpPr>
        <p:spPr>
          <a:xfrm>
            <a:off x="457200" y="1600200"/>
            <a:ext cx="8229600" cy="4875998"/>
          </a:xfrm>
        </p:spPr>
        <p:txBody>
          <a:bodyPr>
            <a:normAutofit fontScale="85000" lnSpcReduction="20000"/>
          </a:bodyPr>
          <a:lstStyle/>
          <a:p>
            <a:r>
              <a:rPr lang="en-US" dirty="0">
                <a:solidFill>
                  <a:srgbClr val="FFFFFF"/>
                </a:solidFill>
              </a:rPr>
              <a:t>Meaning “someone who probably did bad things _and_ was hiding information”.</a:t>
            </a:r>
          </a:p>
          <a:p>
            <a:r>
              <a:rPr lang="en-US" dirty="0"/>
              <a:t>Including this scenario would have just given us responses that would be difficult to interpret (if participants support torture in such a scenario is it because they want info or to punish the evildoer?)</a:t>
            </a:r>
          </a:p>
          <a:p>
            <a:r>
              <a:rPr lang="en-US" dirty="0">
                <a:solidFill>
                  <a:srgbClr val="FFFFFF"/>
                </a:solidFill>
              </a:rPr>
              <a:t>With our two scenarios, participants had to consider whether they were more supportive of torturing the informed-but-innocent detainee or more supportive of torturing the guilty-but-uninformed detainee.</a:t>
            </a:r>
          </a:p>
          <a:p>
            <a:r>
              <a:rPr lang="en-US" dirty="0">
                <a:solidFill>
                  <a:srgbClr val="FFFFFF"/>
                </a:solidFill>
              </a:rPr>
              <a:t>Their choices offered direct insight into whether they considered torture more appropriate as a form of punishment or as a form of information-gathering.</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not have participants consider a blend of </a:t>
            </a:r>
            <a:r>
              <a:rPr lang="en-US" dirty="0" err="1"/>
              <a:t>Malik</a:t>
            </a:r>
            <a:r>
              <a:rPr lang="en-US" dirty="0"/>
              <a:t> and </a:t>
            </a:r>
            <a:r>
              <a:rPr lang="en-US" dirty="0" err="1"/>
              <a:t>Farid</a:t>
            </a:r>
            <a:r>
              <a:rPr lang="en-US" dirty="0"/>
              <a:t>?</a:t>
            </a:r>
          </a:p>
        </p:txBody>
      </p:sp>
      <p:sp>
        <p:nvSpPr>
          <p:cNvPr id="3" name="Content Placeholder 2"/>
          <p:cNvSpPr>
            <a:spLocks noGrp="1"/>
          </p:cNvSpPr>
          <p:nvPr>
            <p:ph idx="1"/>
          </p:nvPr>
        </p:nvSpPr>
        <p:spPr>
          <a:xfrm>
            <a:off x="457200" y="1600200"/>
            <a:ext cx="8229600" cy="4875998"/>
          </a:xfrm>
        </p:spPr>
        <p:txBody>
          <a:bodyPr>
            <a:normAutofit fontScale="85000" lnSpcReduction="20000"/>
          </a:bodyPr>
          <a:lstStyle/>
          <a:p>
            <a:r>
              <a:rPr lang="en-US" dirty="0">
                <a:solidFill>
                  <a:srgbClr val="FFFFFF"/>
                </a:solidFill>
              </a:rPr>
              <a:t>Meaning “someone who probably did bad things _and_ was hiding information”.</a:t>
            </a:r>
          </a:p>
          <a:p>
            <a:r>
              <a:rPr lang="en-US" dirty="0">
                <a:solidFill>
                  <a:srgbClr val="FFFFFF"/>
                </a:solidFill>
              </a:rPr>
              <a:t>Including this scenario would have just given us responses that would be difficult to interpret (if participants support torture in such a scenario is it because they want info or to punish the evildoer?)</a:t>
            </a:r>
          </a:p>
          <a:p>
            <a:r>
              <a:rPr lang="en-US" dirty="0"/>
              <a:t>With our two scenarios, participants had to consider whether they were more supportive of torturing the informed-but-innocent detainee or more supportive of torturing the guilty-but-uninformed detainee.</a:t>
            </a:r>
          </a:p>
          <a:p>
            <a:r>
              <a:rPr lang="en-US" dirty="0">
                <a:solidFill>
                  <a:srgbClr val="FFFFFF"/>
                </a:solidFill>
              </a:rPr>
              <a:t>Their choices offered direct insight into whether they considered torture more appropriate as a form of punishment or as a form of information-gathering.</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not have participants consider a blend of </a:t>
            </a:r>
            <a:r>
              <a:rPr lang="en-US" dirty="0" err="1"/>
              <a:t>Malik</a:t>
            </a:r>
            <a:r>
              <a:rPr lang="en-US" dirty="0"/>
              <a:t> and </a:t>
            </a:r>
            <a:r>
              <a:rPr lang="en-US" dirty="0" err="1"/>
              <a:t>Farid</a:t>
            </a:r>
            <a:r>
              <a:rPr lang="en-US" dirty="0"/>
              <a:t>?</a:t>
            </a:r>
          </a:p>
        </p:txBody>
      </p:sp>
      <p:sp>
        <p:nvSpPr>
          <p:cNvPr id="3" name="Content Placeholder 2"/>
          <p:cNvSpPr>
            <a:spLocks noGrp="1"/>
          </p:cNvSpPr>
          <p:nvPr>
            <p:ph idx="1"/>
          </p:nvPr>
        </p:nvSpPr>
        <p:spPr>
          <a:xfrm>
            <a:off x="457200" y="1600200"/>
            <a:ext cx="8229600" cy="4875998"/>
          </a:xfrm>
        </p:spPr>
        <p:txBody>
          <a:bodyPr>
            <a:normAutofit fontScale="85000" lnSpcReduction="20000"/>
          </a:bodyPr>
          <a:lstStyle/>
          <a:p>
            <a:r>
              <a:rPr lang="en-US" dirty="0">
                <a:solidFill>
                  <a:srgbClr val="FFFFFF"/>
                </a:solidFill>
              </a:rPr>
              <a:t>Meaning “someone who probably did bad things _and_ was hiding information”.</a:t>
            </a:r>
          </a:p>
          <a:p>
            <a:r>
              <a:rPr lang="en-US" dirty="0">
                <a:solidFill>
                  <a:srgbClr val="FFFFFF"/>
                </a:solidFill>
              </a:rPr>
              <a:t>Including this scenario would have just given us responses that would be difficult to interpret (if participants support torture in such a scenario is it because they want info or to punish the evildoer?)</a:t>
            </a:r>
          </a:p>
          <a:p>
            <a:r>
              <a:rPr lang="en-US" dirty="0">
                <a:solidFill>
                  <a:srgbClr val="FFFFFF"/>
                </a:solidFill>
              </a:rPr>
              <a:t>With our two scenarios, participants had to consider whether they were more supportive of torturing the informed-but-innocent detainee or more supportive of torturing the guilty-but-uninformed detainee.</a:t>
            </a:r>
          </a:p>
          <a:p>
            <a:r>
              <a:rPr lang="en-US" dirty="0"/>
              <a:t>Their choices offered direct insight into whether they considered torture more appropriate as a form of punishment or as a form of information-gathering.</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not have participants consider a blend of </a:t>
            </a:r>
            <a:r>
              <a:rPr lang="en-US" dirty="0" err="1"/>
              <a:t>Malik</a:t>
            </a:r>
            <a:r>
              <a:rPr lang="en-US" dirty="0"/>
              <a:t> and </a:t>
            </a:r>
            <a:r>
              <a:rPr lang="en-US" dirty="0" err="1"/>
              <a:t>Farid</a:t>
            </a:r>
            <a:r>
              <a:rPr lang="en-US" dirty="0"/>
              <a:t>?</a:t>
            </a:r>
          </a:p>
        </p:txBody>
      </p:sp>
      <p:sp>
        <p:nvSpPr>
          <p:cNvPr id="3" name="Content Placeholder 2"/>
          <p:cNvSpPr>
            <a:spLocks noGrp="1"/>
          </p:cNvSpPr>
          <p:nvPr>
            <p:ph idx="1"/>
          </p:nvPr>
        </p:nvSpPr>
        <p:spPr>
          <a:xfrm>
            <a:off x="457200" y="1600200"/>
            <a:ext cx="8229600" cy="4875998"/>
          </a:xfrm>
        </p:spPr>
        <p:txBody>
          <a:bodyPr>
            <a:normAutofit fontScale="85000" lnSpcReduction="20000"/>
          </a:bodyPr>
          <a:lstStyle/>
          <a:p>
            <a:r>
              <a:rPr lang="en-US" dirty="0"/>
              <a:t>Meaning “someone who probably did bad things </a:t>
            </a:r>
            <a:r>
              <a:rPr lang="en-US" b="1" dirty="0"/>
              <a:t>and</a:t>
            </a:r>
            <a:r>
              <a:rPr lang="en-US" dirty="0"/>
              <a:t> was hiding information”.</a:t>
            </a:r>
          </a:p>
          <a:p>
            <a:r>
              <a:rPr lang="en-US" dirty="0"/>
              <a:t>Including this scenario would have just given us responses that would be difficult to interpret (if participants support torture in such a scenario is it because they want info or to punish the evildoer?)</a:t>
            </a:r>
          </a:p>
          <a:p>
            <a:r>
              <a:rPr lang="en-US" dirty="0"/>
              <a:t>With our two scenarios, participants had to consider whether they were more supportive of torturing the informed-but-innocent detainee or more supportive of torturing the guilty-but-uninformed detainee.</a:t>
            </a:r>
          </a:p>
          <a:p>
            <a:r>
              <a:rPr lang="en-US" dirty="0"/>
              <a:t>Their choices offered direct insight into whether they considered torture more appropriate as a form of punishment or as a form of information-gathering.</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Dependent measures (I)</a:t>
            </a:r>
          </a:p>
        </p:txBody>
      </p:sp>
      <p:sp>
        <p:nvSpPr>
          <p:cNvPr id="3" name="Content Placeholder 2"/>
          <p:cNvSpPr>
            <a:spLocks noGrp="1"/>
          </p:cNvSpPr>
          <p:nvPr>
            <p:ph idx="1"/>
          </p:nvPr>
        </p:nvSpPr>
        <p:spPr/>
        <p:txBody>
          <a:bodyPr>
            <a:normAutofit lnSpcReduction="10000"/>
          </a:bodyPr>
          <a:lstStyle/>
          <a:p>
            <a:r>
              <a:rPr lang="en-US" b="1" dirty="0"/>
              <a:t>Information </a:t>
            </a:r>
            <a:r>
              <a:rPr lang="en-US" b="1" dirty="0" err="1"/>
              <a:t>concern:</a:t>
            </a:r>
            <a:r>
              <a:rPr lang="en-US" dirty="0" err="1"/>
              <a:t>“How</a:t>
            </a:r>
            <a:r>
              <a:rPr lang="en-US" dirty="0"/>
              <a:t> important is it to use effective methods to obtain the truth about what [Malik/</a:t>
            </a:r>
            <a:r>
              <a:rPr lang="en-US" dirty="0" err="1"/>
              <a:t>Farid</a:t>
            </a:r>
            <a:r>
              <a:rPr lang="en-US" dirty="0"/>
              <a:t>] really knows or doesn’t know?”</a:t>
            </a:r>
          </a:p>
          <a:p>
            <a:r>
              <a:rPr lang="en-US" b="1" dirty="0" err="1"/>
              <a:t>Punitiveness</a:t>
            </a:r>
            <a:r>
              <a:rPr lang="en-US" b="1" dirty="0"/>
              <a:t>: </a:t>
            </a:r>
            <a:r>
              <a:rPr lang="en-US" dirty="0"/>
              <a:t>“How necessary is it to punish [Malik/</a:t>
            </a:r>
            <a:r>
              <a:rPr lang="en-US" dirty="0" err="1"/>
              <a:t>Farid</a:t>
            </a:r>
            <a:r>
              <a:rPr lang="en-US" dirty="0"/>
              <a:t>]?”</a:t>
            </a:r>
          </a:p>
          <a:p>
            <a:pPr>
              <a:buNone/>
            </a:pPr>
            <a:endParaRPr lang="en-US" dirty="0"/>
          </a:p>
          <a:p>
            <a:pPr>
              <a:buNone/>
            </a:pPr>
            <a:r>
              <a:rPr lang="en-US" dirty="0"/>
              <a:t>1 = totally [unimportant/unnecessary]</a:t>
            </a:r>
          </a:p>
          <a:p>
            <a:pPr>
              <a:buNone/>
            </a:pPr>
            <a:r>
              <a:rPr lang="en-US" dirty="0"/>
              <a:t>9 = totally [important/necessary]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Dependent measures (II)</a:t>
            </a:r>
          </a:p>
        </p:txBody>
      </p:sp>
      <p:sp>
        <p:nvSpPr>
          <p:cNvPr id="3" name="Content Placeholder 2"/>
          <p:cNvSpPr>
            <a:spLocks noGrp="1"/>
          </p:cNvSpPr>
          <p:nvPr>
            <p:ph idx="1"/>
          </p:nvPr>
        </p:nvSpPr>
        <p:spPr/>
        <p:txBody>
          <a:bodyPr>
            <a:normAutofit fontScale="92500" lnSpcReduction="20000"/>
          </a:bodyPr>
          <a:lstStyle/>
          <a:p>
            <a:r>
              <a:rPr lang="en-US" b="1" dirty="0"/>
              <a:t>Abstractly-Conceived Severe Interrogation (ACSI)</a:t>
            </a:r>
          </a:p>
          <a:p>
            <a:endParaRPr lang="en-US" dirty="0"/>
          </a:p>
          <a:p>
            <a:r>
              <a:rPr lang="en-US" dirty="0"/>
              <a:t>“What is the maximum degree of interrogation severity that is appropriate for </a:t>
            </a:r>
            <a:r>
              <a:rPr lang="en-US" dirty="0" err="1"/>
              <a:t>Malik/Farid</a:t>
            </a:r>
            <a:r>
              <a:rPr lang="en-US" dirty="0"/>
              <a:t>?”</a:t>
            </a:r>
          </a:p>
          <a:p>
            <a:endParaRPr lang="en-US" dirty="0"/>
          </a:p>
          <a:p>
            <a:r>
              <a:rPr lang="en-US" dirty="0"/>
              <a:t>1  = not at all beyond conversational (just asking questions)</a:t>
            </a:r>
          </a:p>
          <a:p>
            <a:r>
              <a:rPr lang="en-US" dirty="0"/>
              <a:t>9 = extremely severe (causing permanent physical and psychological scars, pushing to the limits of human endurance of suffering)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Dependent measures (III)</a:t>
            </a:r>
          </a:p>
        </p:txBody>
      </p:sp>
      <p:sp>
        <p:nvSpPr>
          <p:cNvPr id="3" name="Content Placeholder 2"/>
          <p:cNvSpPr>
            <a:spLocks noGrp="1"/>
          </p:cNvSpPr>
          <p:nvPr>
            <p:ph idx="1"/>
          </p:nvPr>
        </p:nvSpPr>
        <p:spPr/>
        <p:txBody>
          <a:bodyPr/>
          <a:lstStyle/>
          <a:p>
            <a:r>
              <a:rPr lang="en-US" b="1" dirty="0"/>
              <a:t>Concretely-Described Severe Interrogation (CDSI)</a:t>
            </a:r>
          </a:p>
          <a:p>
            <a:r>
              <a:rPr lang="en-US" dirty="0"/>
              <a:t>16 described torture methods</a:t>
            </a:r>
          </a:p>
          <a:p>
            <a:r>
              <a:rPr lang="en-US" dirty="0"/>
              <a:t>Participants could support some proportion of those techniques from 0% to 100%.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Concretely Described Severe Interrogation (CDSI) methods</a:t>
            </a:r>
          </a:p>
        </p:txBody>
      </p:sp>
      <p:sp>
        <p:nvSpPr>
          <p:cNvPr id="3" name="Content Placeholder 2"/>
          <p:cNvSpPr>
            <a:spLocks noGrp="1"/>
          </p:cNvSpPr>
          <p:nvPr>
            <p:ph idx="1"/>
          </p:nvPr>
        </p:nvSpPr>
        <p:spPr>
          <a:xfrm>
            <a:off x="457200" y="1600200"/>
            <a:ext cx="8229600" cy="4991457"/>
          </a:xfrm>
        </p:spPr>
        <p:txBody>
          <a:bodyPr>
            <a:normAutofit fontScale="62500" lnSpcReduction="20000"/>
          </a:bodyPr>
          <a:lstStyle/>
          <a:p>
            <a:r>
              <a:rPr lang="en-US" sz="3680" b="1" dirty="0"/>
              <a:t>Isolation</a:t>
            </a:r>
            <a:r>
              <a:rPr lang="en-US" sz="3680" dirty="0"/>
              <a:t> as severe interrogation- e.g. removing the individual from all human contact to induce psychosis and regression.</a:t>
            </a:r>
          </a:p>
          <a:p>
            <a:r>
              <a:rPr lang="en-US" sz="3680" dirty="0">
                <a:solidFill>
                  <a:srgbClr val="FFFFFF"/>
                </a:solidFill>
              </a:rPr>
              <a:t>Threats of harm (e.g. threatening mutilation) or death (e.g. threatening execution) as severe interrogation.</a:t>
            </a:r>
          </a:p>
          <a:p>
            <a:r>
              <a:rPr lang="en-US" sz="3680" dirty="0">
                <a:solidFill>
                  <a:srgbClr val="FFFFFF"/>
                </a:solidFill>
              </a:rPr>
              <a:t>Leave- no-marks physical assault (e.g. slapping, shaking) as severe interrogation.</a:t>
            </a:r>
          </a:p>
          <a:p>
            <a:r>
              <a:rPr lang="en-US" sz="3680" dirty="0">
                <a:solidFill>
                  <a:srgbClr val="FFFFFF"/>
                </a:solidFill>
              </a:rPr>
              <a:t>Stress positions as severe interrogation- e.g. forcing the individual to maintain stances that quickly become excruciatingly painful.</a:t>
            </a:r>
          </a:p>
          <a:p>
            <a:r>
              <a:rPr lang="en-US" sz="3680" dirty="0">
                <a:solidFill>
                  <a:srgbClr val="FFFFFF"/>
                </a:solidFill>
              </a:rPr>
              <a:t>Sleep deprivation as severe interrogation- e.g. making the individual go so long without sleep that he or she experiences disorientation, psychosis or regression. </a:t>
            </a:r>
          </a:p>
          <a:p>
            <a:r>
              <a:rPr lang="en-US" sz="3680" dirty="0">
                <a:solidFill>
                  <a:srgbClr val="FFFFFF"/>
                </a:solidFill>
              </a:rPr>
              <a:t>Exploitation of fears, phobias or psychopathology as severe interrogation-</a:t>
            </a:r>
            <a:r>
              <a:rPr lang="en-US" sz="3680" dirty="0" err="1">
                <a:solidFill>
                  <a:srgbClr val="FFFFFF"/>
                </a:solidFill>
              </a:rPr>
              <a:t>e.g</a:t>
            </a:r>
            <a:r>
              <a:rPr lang="en-US" sz="3680" dirty="0">
                <a:solidFill>
                  <a:srgbClr val="FFFFFF"/>
                </a:solidFill>
              </a:rPr>
              <a:t>. </a:t>
            </a:r>
            <a:r>
              <a:rPr lang="en-US" sz="3680" dirty="0" err="1">
                <a:solidFill>
                  <a:srgbClr val="FFFFFF"/>
                </a:solidFill>
              </a:rPr>
              <a:t>pauuting</a:t>
            </a:r>
            <a:r>
              <a:rPr lang="en-US" sz="3680" dirty="0">
                <a:solidFill>
                  <a:srgbClr val="FFFFFF"/>
                </a:solidFill>
              </a:rPr>
              <a:t> insects on someone known to have a fear of insects. </a:t>
            </a:r>
          </a:p>
          <a:p>
            <a:endParaRPr lang="en-US" dirty="0"/>
          </a:p>
          <a:p>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5174" y="2608385"/>
            <a:ext cx="7020819" cy="526561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Concretely Described Severe Interrogation (CDSI) methods</a:t>
            </a:r>
          </a:p>
        </p:txBody>
      </p:sp>
      <p:sp>
        <p:nvSpPr>
          <p:cNvPr id="3" name="Content Placeholder 2"/>
          <p:cNvSpPr>
            <a:spLocks noGrp="1"/>
          </p:cNvSpPr>
          <p:nvPr>
            <p:ph idx="1"/>
          </p:nvPr>
        </p:nvSpPr>
        <p:spPr>
          <a:xfrm>
            <a:off x="457200" y="1600200"/>
            <a:ext cx="8229600" cy="4991457"/>
          </a:xfrm>
        </p:spPr>
        <p:txBody>
          <a:bodyPr>
            <a:normAutofit fontScale="62500" lnSpcReduction="20000"/>
          </a:bodyPr>
          <a:lstStyle/>
          <a:p>
            <a:r>
              <a:rPr lang="en-US" sz="3680" dirty="0">
                <a:solidFill>
                  <a:srgbClr val="FFFFFF"/>
                </a:solidFill>
              </a:rPr>
              <a:t>Isolation as severe interrogation- e.g. removing the individual from all human contact to induce psychosis and regression.</a:t>
            </a:r>
          </a:p>
          <a:p>
            <a:r>
              <a:rPr lang="en-US" sz="3680" b="1" dirty="0"/>
              <a:t>Threats of harm </a:t>
            </a:r>
            <a:r>
              <a:rPr lang="en-US" sz="3680" dirty="0"/>
              <a:t>(e.g. threatening mutilation) </a:t>
            </a:r>
            <a:r>
              <a:rPr lang="en-US" sz="3680" b="1" dirty="0"/>
              <a:t>or death </a:t>
            </a:r>
            <a:r>
              <a:rPr lang="en-US" sz="3680" dirty="0"/>
              <a:t>(e.g. threatening execution) as severe interrogation.</a:t>
            </a:r>
          </a:p>
          <a:p>
            <a:r>
              <a:rPr lang="en-US" sz="3680" dirty="0">
                <a:solidFill>
                  <a:srgbClr val="FFFFFF"/>
                </a:solidFill>
              </a:rPr>
              <a:t>Leave- no-marks physical assault (e.g. slapping, shaking) as severe interrogation.</a:t>
            </a:r>
          </a:p>
          <a:p>
            <a:r>
              <a:rPr lang="en-US" sz="3680" dirty="0">
                <a:solidFill>
                  <a:srgbClr val="FFFFFF"/>
                </a:solidFill>
              </a:rPr>
              <a:t>Stress positions as severe interrogation- e.g. forcing the individual to maintain stances that quickly become excruciatingly painful.</a:t>
            </a:r>
          </a:p>
          <a:p>
            <a:r>
              <a:rPr lang="en-US" sz="3680" dirty="0">
                <a:solidFill>
                  <a:srgbClr val="FFFFFF"/>
                </a:solidFill>
              </a:rPr>
              <a:t>Sleep deprivation as severe interrogation- e.g. making the individual go so long without sleep that he or she experiences disorientation, psychosis or regression. </a:t>
            </a:r>
          </a:p>
          <a:p>
            <a:r>
              <a:rPr lang="en-US" sz="3680" dirty="0">
                <a:solidFill>
                  <a:srgbClr val="FFFFFF"/>
                </a:solidFill>
              </a:rPr>
              <a:t>Exploitation of fears, phobias or psychopathology as severe interrogation-</a:t>
            </a:r>
            <a:r>
              <a:rPr lang="en-US" sz="3680" dirty="0" err="1">
                <a:solidFill>
                  <a:srgbClr val="FFFFFF"/>
                </a:solidFill>
              </a:rPr>
              <a:t>e.g</a:t>
            </a:r>
            <a:r>
              <a:rPr lang="en-US" sz="3680" dirty="0">
                <a:solidFill>
                  <a:srgbClr val="FFFFFF"/>
                </a:solidFill>
              </a:rPr>
              <a:t>. </a:t>
            </a:r>
            <a:r>
              <a:rPr lang="en-US" sz="3680" dirty="0" err="1">
                <a:solidFill>
                  <a:srgbClr val="FFFFFF"/>
                </a:solidFill>
              </a:rPr>
              <a:t>pauuting</a:t>
            </a:r>
            <a:r>
              <a:rPr lang="en-US" sz="3680" dirty="0">
                <a:solidFill>
                  <a:srgbClr val="FFFFFF"/>
                </a:solidFill>
              </a:rPr>
              <a:t> insects on someone known to have a fear of insects. </a:t>
            </a:r>
          </a:p>
          <a:p>
            <a:endParaRPr lang="en-US" dirty="0"/>
          </a:p>
          <a:p>
            <a:endParaRPr lang="en-US" dirty="0"/>
          </a:p>
        </p:txBody>
      </p:sp>
      <p:pic>
        <p:nvPicPr>
          <p:cNvPr id="4" name="Picture 3"/>
          <p:cNvPicPr>
            <a:picLocks noChangeAspect="1"/>
          </p:cNvPicPr>
          <p:nvPr/>
        </p:nvPicPr>
        <p:blipFill>
          <a:blip r:embed="rId2"/>
          <a:stretch>
            <a:fillRect/>
          </a:stretch>
        </p:blipFill>
        <p:spPr>
          <a:xfrm>
            <a:off x="1624623" y="3145073"/>
            <a:ext cx="5562600" cy="77724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Concretely Described Severe Interrogation (CDSI) methods</a:t>
            </a:r>
          </a:p>
        </p:txBody>
      </p:sp>
      <p:sp>
        <p:nvSpPr>
          <p:cNvPr id="3" name="Content Placeholder 2"/>
          <p:cNvSpPr>
            <a:spLocks noGrp="1"/>
          </p:cNvSpPr>
          <p:nvPr>
            <p:ph idx="1"/>
          </p:nvPr>
        </p:nvSpPr>
        <p:spPr>
          <a:xfrm>
            <a:off x="457200" y="1600200"/>
            <a:ext cx="8229600" cy="4991457"/>
          </a:xfrm>
        </p:spPr>
        <p:txBody>
          <a:bodyPr>
            <a:normAutofit fontScale="62500" lnSpcReduction="20000"/>
          </a:bodyPr>
          <a:lstStyle/>
          <a:p>
            <a:r>
              <a:rPr lang="en-US" sz="3680" dirty="0">
                <a:solidFill>
                  <a:srgbClr val="FFFFFF"/>
                </a:solidFill>
              </a:rPr>
              <a:t>Isolation as severe interrogation- e.g. removing the individual from all human contact to induce psychosis and regression.</a:t>
            </a:r>
          </a:p>
          <a:p>
            <a:r>
              <a:rPr lang="en-US" sz="3680" dirty="0">
                <a:solidFill>
                  <a:srgbClr val="FFFFFF"/>
                </a:solidFill>
              </a:rPr>
              <a:t>Threats of harm (e.g. threatening mutilation) or death (e.g. threatening execution) as severe interrogation.</a:t>
            </a:r>
          </a:p>
          <a:p>
            <a:r>
              <a:rPr lang="en-US" sz="3680" b="1" dirty="0"/>
              <a:t>Leave-no-marks physical assault </a:t>
            </a:r>
            <a:r>
              <a:rPr lang="en-US" sz="3680" dirty="0"/>
              <a:t>(e.g. slapping, shaking) as severe interrogation.</a:t>
            </a:r>
          </a:p>
          <a:p>
            <a:r>
              <a:rPr lang="en-US" sz="3680" dirty="0">
                <a:solidFill>
                  <a:srgbClr val="FFFFFF"/>
                </a:solidFill>
              </a:rPr>
              <a:t>Stress positions as severe interrogation- e.g. forcing the individual to maintain stances that quickly become excruciatingly painful.</a:t>
            </a:r>
          </a:p>
          <a:p>
            <a:r>
              <a:rPr lang="en-US" sz="3680" dirty="0">
                <a:solidFill>
                  <a:srgbClr val="FFFFFF"/>
                </a:solidFill>
              </a:rPr>
              <a:t>Sleep deprivation as severe interrogation- e.g. making the individual go so long without sleep that he or she experiences disorientation, psychosis or regression. </a:t>
            </a:r>
          </a:p>
          <a:p>
            <a:r>
              <a:rPr lang="en-US" sz="3680" dirty="0">
                <a:solidFill>
                  <a:srgbClr val="FFFFFF"/>
                </a:solidFill>
              </a:rPr>
              <a:t>Exploitation of fears, phobias or psychopathology as severe interrogation-</a:t>
            </a:r>
            <a:r>
              <a:rPr lang="en-US" sz="3680" dirty="0" err="1">
                <a:solidFill>
                  <a:srgbClr val="FFFFFF"/>
                </a:solidFill>
              </a:rPr>
              <a:t>e.g</a:t>
            </a:r>
            <a:r>
              <a:rPr lang="en-US" sz="3680" dirty="0">
                <a:solidFill>
                  <a:srgbClr val="FFFFFF"/>
                </a:solidFill>
              </a:rPr>
              <a:t>. </a:t>
            </a:r>
            <a:r>
              <a:rPr lang="en-US" sz="3680" dirty="0" err="1">
                <a:solidFill>
                  <a:srgbClr val="FFFFFF"/>
                </a:solidFill>
              </a:rPr>
              <a:t>pauuting</a:t>
            </a:r>
            <a:r>
              <a:rPr lang="en-US" sz="3680" dirty="0">
                <a:solidFill>
                  <a:srgbClr val="FFFFFF"/>
                </a:solidFill>
              </a:rPr>
              <a:t> insects on someone known to have a fear of insects. </a:t>
            </a:r>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background on interrogation and torture</a:t>
            </a:r>
          </a:p>
        </p:txBody>
      </p:sp>
      <p:sp>
        <p:nvSpPr>
          <p:cNvPr id="3" name="Content Placeholder 2"/>
          <p:cNvSpPr>
            <a:spLocks noGrp="1"/>
          </p:cNvSpPr>
          <p:nvPr>
            <p:ph idx="1"/>
          </p:nvPr>
        </p:nvSpPr>
        <p:spPr>
          <a:xfrm>
            <a:off x="457200" y="1600200"/>
            <a:ext cx="8686800" cy="5257800"/>
          </a:xfrm>
        </p:spPr>
        <p:txBody>
          <a:bodyPr>
            <a:normAutofit fontScale="92500" lnSpcReduction="10000"/>
          </a:bodyPr>
          <a:lstStyle/>
          <a:p>
            <a:pPr marL="514350" indent="-514350">
              <a:buAutoNum type="arabicParenR"/>
            </a:pPr>
            <a:r>
              <a:rPr lang="en-US" dirty="0">
                <a:solidFill>
                  <a:srgbClr val="FFFFFF"/>
                </a:solidFill>
              </a:rPr>
              <a:t>Government forces (police, military, CIA, etc) have interrogation programs</a:t>
            </a:r>
          </a:p>
          <a:p>
            <a:pPr marL="514350" indent="-514350">
              <a:buAutoNum type="arabicParenR"/>
            </a:pPr>
            <a:r>
              <a:rPr lang="en-US" dirty="0"/>
              <a:t>The supposed purpose of interrogation is to obtain true information (either accurate intelligence or a true confession to a crime)</a:t>
            </a:r>
          </a:p>
          <a:p>
            <a:pPr marL="514350" indent="-514350">
              <a:buAutoNum type="arabicParenR"/>
            </a:pPr>
            <a:r>
              <a:rPr lang="en-US" dirty="0">
                <a:solidFill>
                  <a:srgbClr val="FFFFFF"/>
                </a:solidFill>
              </a:rPr>
              <a:t>The infliction of excruciating physical and psychological suffering on detained persons is often employed during such interrogations</a:t>
            </a:r>
          </a:p>
          <a:p>
            <a:pPr marL="514350" indent="-514350">
              <a:buAutoNum type="arabicParenR"/>
            </a:pPr>
            <a:r>
              <a:rPr lang="en-US" dirty="0">
                <a:solidFill>
                  <a:srgbClr val="FFFFFF"/>
                </a:solidFill>
              </a:rPr>
              <a:t>The government legally authorizes as “not torture” some of these horrific inflictions of suffering, and legally forbids (but readily forgives) others</a:t>
            </a:r>
          </a:p>
          <a:p>
            <a:pPr marL="514350" indent="-514350">
              <a:buAutoNum type="arabicParen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Concretely Described Severe Interrogation (CDSI) methods</a:t>
            </a:r>
          </a:p>
        </p:txBody>
      </p:sp>
      <p:sp>
        <p:nvSpPr>
          <p:cNvPr id="3" name="Content Placeholder 2"/>
          <p:cNvSpPr>
            <a:spLocks noGrp="1"/>
          </p:cNvSpPr>
          <p:nvPr>
            <p:ph idx="1"/>
          </p:nvPr>
        </p:nvSpPr>
        <p:spPr>
          <a:xfrm>
            <a:off x="457200" y="1600200"/>
            <a:ext cx="8229600" cy="4991457"/>
          </a:xfrm>
        </p:spPr>
        <p:txBody>
          <a:bodyPr>
            <a:normAutofit fontScale="62500" lnSpcReduction="20000"/>
          </a:bodyPr>
          <a:lstStyle/>
          <a:p>
            <a:r>
              <a:rPr lang="en-US" sz="3680" dirty="0">
                <a:solidFill>
                  <a:srgbClr val="FFFFFF"/>
                </a:solidFill>
              </a:rPr>
              <a:t>Isolation as severe interrogation- e.g. removing the individual from all human contact to induce psychosis and regression.</a:t>
            </a:r>
          </a:p>
          <a:p>
            <a:r>
              <a:rPr lang="en-US" sz="3680" dirty="0">
                <a:solidFill>
                  <a:srgbClr val="FFFFFF"/>
                </a:solidFill>
              </a:rPr>
              <a:t>Threats of harm (e.g. threatening mutilation) or death (e.g. threatening execution) as severe interrogation.</a:t>
            </a:r>
          </a:p>
          <a:p>
            <a:r>
              <a:rPr lang="en-US" sz="3680" dirty="0">
                <a:solidFill>
                  <a:srgbClr val="FFFFFF"/>
                </a:solidFill>
              </a:rPr>
              <a:t>Leave- no-marks physical assault (e.g. slapping, shaking) as severe interrogation.</a:t>
            </a:r>
          </a:p>
          <a:p>
            <a:r>
              <a:rPr lang="en-US" sz="3680" b="1" dirty="0"/>
              <a:t>Stress positions </a:t>
            </a:r>
            <a:r>
              <a:rPr lang="en-US" sz="3680" dirty="0"/>
              <a:t>as severe interrogation- e.g. forcing the individual to maintain stances that quickly become excruciatingly painful.</a:t>
            </a:r>
          </a:p>
          <a:p>
            <a:r>
              <a:rPr lang="en-US" sz="3680" dirty="0">
                <a:solidFill>
                  <a:srgbClr val="FFFFFF"/>
                </a:solidFill>
              </a:rPr>
              <a:t>Sleep deprivation as severe interrogation- e.g. making the individual go so long without sleep that he or she experiences disorientation, psychosis or regression. </a:t>
            </a:r>
          </a:p>
          <a:p>
            <a:r>
              <a:rPr lang="en-US" sz="3680" dirty="0">
                <a:solidFill>
                  <a:srgbClr val="FFFFFF"/>
                </a:solidFill>
              </a:rPr>
              <a:t>Exploitation of fears, phobias or psychopathology as severe interrogation-</a:t>
            </a:r>
            <a:r>
              <a:rPr lang="en-US" sz="3680" dirty="0" err="1">
                <a:solidFill>
                  <a:srgbClr val="FFFFFF"/>
                </a:solidFill>
              </a:rPr>
              <a:t>e.g</a:t>
            </a:r>
            <a:r>
              <a:rPr lang="en-US" sz="3680" dirty="0">
                <a:solidFill>
                  <a:srgbClr val="FFFFFF"/>
                </a:solidFill>
              </a:rPr>
              <a:t>. </a:t>
            </a:r>
            <a:r>
              <a:rPr lang="en-US" sz="3680" dirty="0" err="1">
                <a:solidFill>
                  <a:srgbClr val="FFFFFF"/>
                </a:solidFill>
              </a:rPr>
              <a:t>pauuting</a:t>
            </a:r>
            <a:r>
              <a:rPr lang="en-US" sz="3680" dirty="0">
                <a:solidFill>
                  <a:srgbClr val="FFFFFF"/>
                </a:solidFill>
              </a:rPr>
              <a:t> insects on someone known to have a fear of insects. </a:t>
            </a:r>
          </a:p>
          <a:p>
            <a:endParaRPr lang="en-US" dirty="0"/>
          </a:p>
          <a:p>
            <a:endParaRPr lang="en-US" dirty="0"/>
          </a:p>
        </p:txBody>
      </p:sp>
      <p:pic>
        <p:nvPicPr>
          <p:cNvPr id="5" name="Picture 4"/>
          <p:cNvPicPr>
            <a:picLocks noChangeAspect="1"/>
          </p:cNvPicPr>
          <p:nvPr/>
        </p:nvPicPr>
        <p:blipFill>
          <a:blip r:embed="rId2"/>
          <a:stretch>
            <a:fillRect/>
          </a:stretch>
        </p:blipFill>
        <p:spPr>
          <a:xfrm>
            <a:off x="2594708" y="4267557"/>
            <a:ext cx="3677138" cy="243810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Concretely Described Severe Interrogation (CDSI) methods</a:t>
            </a:r>
          </a:p>
        </p:txBody>
      </p:sp>
      <p:sp>
        <p:nvSpPr>
          <p:cNvPr id="3" name="Content Placeholder 2"/>
          <p:cNvSpPr>
            <a:spLocks noGrp="1"/>
          </p:cNvSpPr>
          <p:nvPr>
            <p:ph idx="1"/>
          </p:nvPr>
        </p:nvSpPr>
        <p:spPr>
          <a:xfrm>
            <a:off x="457200" y="1600200"/>
            <a:ext cx="8229600" cy="4991457"/>
          </a:xfrm>
        </p:spPr>
        <p:txBody>
          <a:bodyPr>
            <a:normAutofit fontScale="62500" lnSpcReduction="20000"/>
          </a:bodyPr>
          <a:lstStyle/>
          <a:p>
            <a:r>
              <a:rPr lang="en-US" sz="3680" dirty="0">
                <a:solidFill>
                  <a:srgbClr val="FFFFFF"/>
                </a:solidFill>
              </a:rPr>
              <a:t>Isolation as severe interrogation- e.g. removing the individual from all human contact to induce psychosis and regression.</a:t>
            </a:r>
          </a:p>
          <a:p>
            <a:r>
              <a:rPr lang="en-US" sz="3680" dirty="0">
                <a:solidFill>
                  <a:srgbClr val="FFFFFF"/>
                </a:solidFill>
              </a:rPr>
              <a:t>Threats of harm (e.g. threatening mutilation) or death (e.g. threatening execution) as severe interrogation.</a:t>
            </a:r>
          </a:p>
          <a:p>
            <a:r>
              <a:rPr lang="en-US" sz="3680" dirty="0">
                <a:solidFill>
                  <a:srgbClr val="FFFFFF"/>
                </a:solidFill>
              </a:rPr>
              <a:t>Leave- no-marks physical assault (e.g. slapping, shaking) as severe interrogation.</a:t>
            </a:r>
          </a:p>
          <a:p>
            <a:r>
              <a:rPr lang="en-US" sz="3680" dirty="0">
                <a:solidFill>
                  <a:srgbClr val="FFFFFF"/>
                </a:solidFill>
              </a:rPr>
              <a:t>Stress positions as severe interrogation- e.g. forcing the individual to maintain stances that quickly become excruciatingly painful.</a:t>
            </a:r>
          </a:p>
          <a:p>
            <a:r>
              <a:rPr lang="en-US" sz="3680" b="1" dirty="0"/>
              <a:t>Sleep deprivation </a:t>
            </a:r>
            <a:r>
              <a:rPr lang="en-US" sz="3680" dirty="0"/>
              <a:t>as severe interrogation- e.g. making the individual go so long without sleep that he or she experiences disorientation, psychosis or regression. </a:t>
            </a:r>
          </a:p>
          <a:p>
            <a:r>
              <a:rPr lang="en-US" sz="3680" dirty="0">
                <a:solidFill>
                  <a:srgbClr val="FFFFFF"/>
                </a:solidFill>
              </a:rPr>
              <a:t>Exploitation of fears, phobias or psychopathology as severe interrogation-</a:t>
            </a:r>
            <a:r>
              <a:rPr lang="en-US" sz="3680" dirty="0" err="1">
                <a:solidFill>
                  <a:srgbClr val="FFFFFF"/>
                </a:solidFill>
              </a:rPr>
              <a:t>e.g</a:t>
            </a:r>
            <a:r>
              <a:rPr lang="en-US" sz="3680" dirty="0">
                <a:solidFill>
                  <a:srgbClr val="FFFFFF"/>
                </a:solidFill>
              </a:rPr>
              <a:t>. </a:t>
            </a:r>
            <a:r>
              <a:rPr lang="en-US" sz="3680" dirty="0" err="1">
                <a:solidFill>
                  <a:srgbClr val="FFFFFF"/>
                </a:solidFill>
              </a:rPr>
              <a:t>pauuting</a:t>
            </a:r>
            <a:r>
              <a:rPr lang="en-US" sz="3680" dirty="0">
                <a:solidFill>
                  <a:srgbClr val="FFFFFF"/>
                </a:solidFill>
              </a:rPr>
              <a:t> insects on someone known to have a fear of insects. </a:t>
            </a:r>
          </a:p>
          <a:p>
            <a:endParaRPr lang="en-US" dirty="0"/>
          </a:p>
          <a:p>
            <a:endParaRPr lang="en-US" dirty="0"/>
          </a:p>
        </p:txBody>
      </p:sp>
      <p:pic>
        <p:nvPicPr>
          <p:cNvPr id="4" name="Picture 3"/>
          <p:cNvPicPr>
            <a:picLocks noChangeAspect="1"/>
          </p:cNvPicPr>
          <p:nvPr/>
        </p:nvPicPr>
        <p:blipFill>
          <a:blip r:embed="rId2"/>
          <a:stretch>
            <a:fillRect/>
          </a:stretch>
        </p:blipFill>
        <p:spPr>
          <a:xfrm>
            <a:off x="2456961" y="2022719"/>
            <a:ext cx="3937000" cy="20701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Concretely Described Severe Interrogation (CDSI) methods</a:t>
            </a:r>
          </a:p>
        </p:txBody>
      </p:sp>
      <p:sp>
        <p:nvSpPr>
          <p:cNvPr id="3" name="Content Placeholder 2"/>
          <p:cNvSpPr>
            <a:spLocks noGrp="1"/>
          </p:cNvSpPr>
          <p:nvPr>
            <p:ph idx="1"/>
          </p:nvPr>
        </p:nvSpPr>
        <p:spPr>
          <a:xfrm>
            <a:off x="457200" y="1600200"/>
            <a:ext cx="8229600" cy="4991457"/>
          </a:xfrm>
        </p:spPr>
        <p:txBody>
          <a:bodyPr>
            <a:normAutofit fontScale="62500" lnSpcReduction="20000"/>
          </a:bodyPr>
          <a:lstStyle/>
          <a:p>
            <a:r>
              <a:rPr lang="en-US" sz="3680" dirty="0">
                <a:solidFill>
                  <a:srgbClr val="FFFFFF"/>
                </a:solidFill>
              </a:rPr>
              <a:t>Isolation as severe interrogation- e.g. removing the individual from all human contact to induce psychosis and regression.</a:t>
            </a:r>
          </a:p>
          <a:p>
            <a:r>
              <a:rPr lang="en-US" sz="3680" dirty="0">
                <a:solidFill>
                  <a:srgbClr val="FFFFFF"/>
                </a:solidFill>
              </a:rPr>
              <a:t>Threats of harm (e.g. threatening mutilation) or death (e.g. threatening execution) as severe interrogation.</a:t>
            </a:r>
          </a:p>
          <a:p>
            <a:r>
              <a:rPr lang="en-US" sz="3680" dirty="0">
                <a:solidFill>
                  <a:srgbClr val="FFFFFF"/>
                </a:solidFill>
              </a:rPr>
              <a:t>Leave- no-marks physical assault (e.g. slapping, shaking) as severe interrogation.</a:t>
            </a:r>
          </a:p>
          <a:p>
            <a:r>
              <a:rPr lang="en-US" sz="3680" dirty="0">
                <a:solidFill>
                  <a:srgbClr val="FFFFFF"/>
                </a:solidFill>
              </a:rPr>
              <a:t>Stress positions as severe interrogation- e.g. forcing the individual to maintain stances that quickly become excruciatingly painful.</a:t>
            </a:r>
          </a:p>
          <a:p>
            <a:r>
              <a:rPr lang="en-US" sz="3680" dirty="0">
                <a:solidFill>
                  <a:srgbClr val="FFFFFF"/>
                </a:solidFill>
              </a:rPr>
              <a:t>Sleep deprivation as severe interrogation- e.g. making the individual go so long without sleep that he or she experiences disorientation, psychosis or regression. </a:t>
            </a:r>
          </a:p>
          <a:p>
            <a:r>
              <a:rPr lang="en-US" sz="3680" b="1" dirty="0"/>
              <a:t>Exploitation of fears, phobias </a:t>
            </a:r>
            <a:r>
              <a:rPr lang="en-US" sz="3680" dirty="0"/>
              <a:t>or psychopathology as severe interrogation-</a:t>
            </a:r>
            <a:r>
              <a:rPr lang="en-US" sz="3680" dirty="0" err="1"/>
              <a:t>e.g</a:t>
            </a:r>
            <a:r>
              <a:rPr lang="en-US" sz="3680" dirty="0"/>
              <a:t>. putting insects on someone known to have a fear of insects. </a:t>
            </a:r>
          </a:p>
          <a:p>
            <a:endParaRPr lang="en-US" dirty="0"/>
          </a:p>
          <a:p>
            <a:endParaRPr lang="en-US" dirty="0"/>
          </a:p>
        </p:txBody>
      </p:sp>
      <p:pic>
        <p:nvPicPr>
          <p:cNvPr id="5" name="Picture 4"/>
          <p:cNvPicPr>
            <a:picLocks noChangeAspect="1"/>
          </p:cNvPicPr>
          <p:nvPr/>
        </p:nvPicPr>
        <p:blipFill>
          <a:blip r:embed="rId2"/>
          <a:stretch>
            <a:fillRect/>
          </a:stretch>
        </p:blipFill>
        <p:spPr>
          <a:xfrm>
            <a:off x="2246923" y="1909950"/>
            <a:ext cx="4612871" cy="301374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Concretely-Described Severe Interrogation (CDSI) methods</a:t>
            </a:r>
          </a:p>
        </p:txBody>
      </p:sp>
      <p:sp>
        <p:nvSpPr>
          <p:cNvPr id="3" name="Content Placeholder 2"/>
          <p:cNvSpPr>
            <a:spLocks noGrp="1"/>
          </p:cNvSpPr>
          <p:nvPr>
            <p:ph idx="1"/>
          </p:nvPr>
        </p:nvSpPr>
        <p:spPr>
          <a:xfrm>
            <a:off x="457200" y="1600200"/>
            <a:ext cx="8484766" cy="4980961"/>
          </a:xfrm>
        </p:spPr>
        <p:txBody>
          <a:bodyPr>
            <a:normAutofit fontScale="77500" lnSpcReduction="20000"/>
          </a:bodyPr>
          <a:lstStyle/>
          <a:p>
            <a:r>
              <a:rPr lang="en-US" b="1" dirty="0"/>
              <a:t>Threatening harm or death to family members </a:t>
            </a:r>
            <a:r>
              <a:rPr lang="en-US" dirty="0"/>
              <a:t>of the individual as severe interrogation. </a:t>
            </a:r>
          </a:p>
          <a:p>
            <a:r>
              <a:rPr lang="en-US" dirty="0">
                <a:solidFill>
                  <a:srgbClr val="FFFFFF"/>
                </a:solidFill>
              </a:rPr>
              <a:t>Cultural or religious humiliation as severe interrogation-</a:t>
            </a:r>
            <a:r>
              <a:rPr lang="en-US" dirty="0" err="1">
                <a:solidFill>
                  <a:srgbClr val="FFFFFF"/>
                </a:solidFill>
              </a:rPr>
              <a:t>i.e</a:t>
            </a:r>
            <a:r>
              <a:rPr lang="en-US" dirty="0">
                <a:solidFill>
                  <a:srgbClr val="FFFFFF"/>
                </a:solidFill>
              </a:rPr>
              <a:t>. deliberately making the individual endure things that might be commonplace in your own culture or religion but are deeply humiliating and psychologically agonizing in his/her culture.</a:t>
            </a:r>
          </a:p>
          <a:p>
            <a:r>
              <a:rPr lang="en-US" dirty="0">
                <a:solidFill>
                  <a:srgbClr val="FFFFFF"/>
                </a:solidFill>
              </a:rPr>
              <a:t>Sensory deprivation or over- stimulation as severe interrogation-</a:t>
            </a:r>
            <a:r>
              <a:rPr lang="en-US" dirty="0" err="1">
                <a:solidFill>
                  <a:srgbClr val="FFFFFF"/>
                </a:solidFill>
              </a:rPr>
              <a:t>e.g</a:t>
            </a:r>
            <a:r>
              <a:rPr lang="en-US" dirty="0">
                <a:solidFill>
                  <a:srgbClr val="FFFFFF"/>
                </a:solidFill>
              </a:rPr>
              <a:t>. blocking or bombarding bodily senses to induce disorientation, psychosis and regression.</a:t>
            </a:r>
          </a:p>
          <a:p>
            <a:r>
              <a:rPr lang="en-US" dirty="0">
                <a:solidFill>
                  <a:srgbClr val="FFFFFF"/>
                </a:solidFill>
              </a:rPr>
              <a:t>The use of psychotropic drugs or mind- altering substances (e.g. LSD) as severe </a:t>
            </a:r>
            <a:r>
              <a:rPr lang="en-US" dirty="0" err="1">
                <a:solidFill>
                  <a:srgbClr val="FFFFFF"/>
                </a:solidFill>
              </a:rPr>
              <a:t>interrogtion</a:t>
            </a:r>
            <a:r>
              <a:rPr lang="en-US" dirty="0">
                <a:solidFill>
                  <a:srgbClr val="FFFFFF"/>
                </a:solidFill>
              </a:rPr>
              <a:t> to induce disorientation, psychosis, or erasure of memory and identity. </a:t>
            </a:r>
          </a:p>
          <a:p>
            <a:r>
              <a:rPr lang="en-US" dirty="0">
                <a:solidFill>
                  <a:srgbClr val="FFFFFF"/>
                </a:solidFill>
              </a:rPr>
              <a:t>Severe physical assault that leaves marks, bruises or lacerations, as severe interrogation.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Concretely-Described Severe Interrogation (CDSI) methods</a:t>
            </a:r>
          </a:p>
        </p:txBody>
      </p:sp>
      <p:sp>
        <p:nvSpPr>
          <p:cNvPr id="3" name="Content Placeholder 2"/>
          <p:cNvSpPr>
            <a:spLocks noGrp="1"/>
          </p:cNvSpPr>
          <p:nvPr>
            <p:ph idx="1"/>
          </p:nvPr>
        </p:nvSpPr>
        <p:spPr>
          <a:xfrm>
            <a:off x="457200" y="1600200"/>
            <a:ext cx="8484766" cy="4980961"/>
          </a:xfrm>
        </p:spPr>
        <p:txBody>
          <a:bodyPr>
            <a:normAutofit fontScale="77500" lnSpcReduction="20000"/>
          </a:bodyPr>
          <a:lstStyle/>
          <a:p>
            <a:r>
              <a:rPr lang="en-US" dirty="0">
                <a:solidFill>
                  <a:srgbClr val="FFFFFF"/>
                </a:solidFill>
              </a:rPr>
              <a:t>Threatening harm or death to family members of the individual as severe interrogation. </a:t>
            </a:r>
          </a:p>
          <a:p>
            <a:r>
              <a:rPr lang="en-US" b="1" dirty="0"/>
              <a:t>Cultural or religious humiliation </a:t>
            </a:r>
            <a:r>
              <a:rPr lang="en-US" dirty="0"/>
              <a:t>as severe interrogation-</a:t>
            </a:r>
            <a:r>
              <a:rPr lang="en-US" dirty="0" err="1"/>
              <a:t>i.e</a:t>
            </a:r>
            <a:r>
              <a:rPr lang="en-US" dirty="0"/>
              <a:t>. deliberately making the individual endure things that might be commonplace in your own culture or religion but are deeply humiliating and psychologically agonizing in his/her culture.</a:t>
            </a:r>
          </a:p>
          <a:p>
            <a:r>
              <a:rPr lang="en-US" dirty="0">
                <a:solidFill>
                  <a:srgbClr val="FFFFFF"/>
                </a:solidFill>
              </a:rPr>
              <a:t>Sensory deprivation or over- stimulation as severe interrogation-</a:t>
            </a:r>
            <a:r>
              <a:rPr lang="en-US" dirty="0" err="1">
                <a:solidFill>
                  <a:srgbClr val="FFFFFF"/>
                </a:solidFill>
              </a:rPr>
              <a:t>e.g</a:t>
            </a:r>
            <a:r>
              <a:rPr lang="en-US" dirty="0">
                <a:solidFill>
                  <a:srgbClr val="FFFFFF"/>
                </a:solidFill>
              </a:rPr>
              <a:t>. blocking or bombarding bodily senses to induce disorientation, psychosis and regression.</a:t>
            </a:r>
          </a:p>
          <a:p>
            <a:r>
              <a:rPr lang="en-US" dirty="0">
                <a:solidFill>
                  <a:srgbClr val="FFFFFF"/>
                </a:solidFill>
              </a:rPr>
              <a:t>The use of psychotropic drugs or mind- altering substances (e.g. LSD) as severe </a:t>
            </a:r>
            <a:r>
              <a:rPr lang="en-US" dirty="0" err="1">
                <a:solidFill>
                  <a:srgbClr val="FFFFFF"/>
                </a:solidFill>
              </a:rPr>
              <a:t>interrogtion</a:t>
            </a:r>
            <a:r>
              <a:rPr lang="en-US" dirty="0">
                <a:solidFill>
                  <a:srgbClr val="FFFFFF"/>
                </a:solidFill>
              </a:rPr>
              <a:t> to induce disorientation, psychosis, or erasure of memory and identity. </a:t>
            </a:r>
          </a:p>
          <a:p>
            <a:r>
              <a:rPr lang="en-US" dirty="0">
                <a:solidFill>
                  <a:srgbClr val="FFFFFF"/>
                </a:solidFill>
              </a:rPr>
              <a:t>Severe physical assault that leaves marks, bruises or lacerations, as severe interrogation. </a:t>
            </a:r>
          </a:p>
        </p:txBody>
      </p:sp>
      <p:pic>
        <p:nvPicPr>
          <p:cNvPr id="4" name="Picture 3"/>
          <p:cNvPicPr>
            <a:picLocks noChangeAspect="1"/>
          </p:cNvPicPr>
          <p:nvPr/>
        </p:nvPicPr>
        <p:blipFill>
          <a:blip r:embed="rId2"/>
          <a:stretch>
            <a:fillRect/>
          </a:stretch>
        </p:blipFill>
        <p:spPr>
          <a:xfrm>
            <a:off x="2647462" y="3683977"/>
            <a:ext cx="3556000" cy="26162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Concretely-Described Severe Interrogation (CDSI) methods</a:t>
            </a:r>
          </a:p>
        </p:txBody>
      </p:sp>
      <p:sp>
        <p:nvSpPr>
          <p:cNvPr id="3" name="Content Placeholder 2"/>
          <p:cNvSpPr>
            <a:spLocks noGrp="1"/>
          </p:cNvSpPr>
          <p:nvPr>
            <p:ph idx="1"/>
          </p:nvPr>
        </p:nvSpPr>
        <p:spPr>
          <a:xfrm>
            <a:off x="457200" y="1600200"/>
            <a:ext cx="8484766" cy="4980961"/>
          </a:xfrm>
        </p:spPr>
        <p:txBody>
          <a:bodyPr>
            <a:normAutofit fontScale="77500" lnSpcReduction="20000"/>
          </a:bodyPr>
          <a:lstStyle/>
          <a:p>
            <a:r>
              <a:rPr lang="en-US" dirty="0">
                <a:solidFill>
                  <a:srgbClr val="FFFFFF"/>
                </a:solidFill>
              </a:rPr>
              <a:t>Threatening harm or death to family members of the individual as severe interrogation. </a:t>
            </a:r>
          </a:p>
          <a:p>
            <a:r>
              <a:rPr lang="en-US" dirty="0">
                <a:solidFill>
                  <a:srgbClr val="FFFFFF"/>
                </a:solidFill>
              </a:rPr>
              <a:t>Cultural or religious humiliation as severe interrogation-</a:t>
            </a:r>
            <a:r>
              <a:rPr lang="en-US" dirty="0" err="1">
                <a:solidFill>
                  <a:srgbClr val="FFFFFF"/>
                </a:solidFill>
              </a:rPr>
              <a:t>i.e</a:t>
            </a:r>
            <a:r>
              <a:rPr lang="en-US" dirty="0">
                <a:solidFill>
                  <a:srgbClr val="FFFFFF"/>
                </a:solidFill>
              </a:rPr>
              <a:t>. deliberately making the individual endure things that might be commonplace in your own culture or religion but are deeply humiliating and psychologically agonizing in his/her culture.</a:t>
            </a:r>
          </a:p>
          <a:p>
            <a:r>
              <a:rPr lang="en-US" b="1" dirty="0"/>
              <a:t>Sensory deprivation </a:t>
            </a:r>
            <a:r>
              <a:rPr lang="en-US" dirty="0"/>
              <a:t>or over- stimulation as severe interrogation-</a:t>
            </a:r>
            <a:r>
              <a:rPr lang="en-US" dirty="0" err="1"/>
              <a:t>e.g</a:t>
            </a:r>
            <a:r>
              <a:rPr lang="en-US" dirty="0"/>
              <a:t>. blocking or bombarding bodily senses to induce disorientation, psychosis and regression.</a:t>
            </a:r>
          </a:p>
          <a:p>
            <a:r>
              <a:rPr lang="en-US" dirty="0">
                <a:solidFill>
                  <a:srgbClr val="FFFFFF"/>
                </a:solidFill>
              </a:rPr>
              <a:t>The use of psychotropic drugs or mind- altering substances (e.g. LSD) as severe </a:t>
            </a:r>
            <a:r>
              <a:rPr lang="en-US" dirty="0" err="1">
                <a:solidFill>
                  <a:srgbClr val="FFFFFF"/>
                </a:solidFill>
              </a:rPr>
              <a:t>interrogtion</a:t>
            </a:r>
            <a:r>
              <a:rPr lang="en-US" dirty="0">
                <a:solidFill>
                  <a:srgbClr val="FFFFFF"/>
                </a:solidFill>
              </a:rPr>
              <a:t> to induce disorientation, psychosis, or erasure of memory and identity. </a:t>
            </a:r>
          </a:p>
          <a:p>
            <a:r>
              <a:rPr lang="en-US" dirty="0">
                <a:solidFill>
                  <a:srgbClr val="FFFFFF"/>
                </a:solidFill>
              </a:rPr>
              <a:t>Severe physical assault that leaves marks, bruises or lacerations, as severe interrogation. </a:t>
            </a:r>
          </a:p>
        </p:txBody>
      </p:sp>
      <p:pic>
        <p:nvPicPr>
          <p:cNvPr id="4" name="Picture 3"/>
          <p:cNvPicPr>
            <a:picLocks noChangeAspect="1"/>
          </p:cNvPicPr>
          <p:nvPr/>
        </p:nvPicPr>
        <p:blipFill>
          <a:blip r:embed="rId2"/>
          <a:stretch>
            <a:fillRect/>
          </a:stretch>
        </p:blipFill>
        <p:spPr>
          <a:xfrm>
            <a:off x="3596725" y="1738922"/>
            <a:ext cx="1854505" cy="20585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Concretely-Described Severe Interrogation (CDSI) methods</a:t>
            </a:r>
          </a:p>
        </p:txBody>
      </p:sp>
      <p:sp>
        <p:nvSpPr>
          <p:cNvPr id="3" name="Content Placeholder 2"/>
          <p:cNvSpPr>
            <a:spLocks noGrp="1"/>
          </p:cNvSpPr>
          <p:nvPr>
            <p:ph idx="1"/>
          </p:nvPr>
        </p:nvSpPr>
        <p:spPr>
          <a:xfrm>
            <a:off x="457200" y="1600200"/>
            <a:ext cx="8484766" cy="4980961"/>
          </a:xfrm>
        </p:spPr>
        <p:txBody>
          <a:bodyPr>
            <a:normAutofit fontScale="77500" lnSpcReduction="20000"/>
          </a:bodyPr>
          <a:lstStyle/>
          <a:p>
            <a:r>
              <a:rPr lang="en-US" dirty="0">
                <a:solidFill>
                  <a:srgbClr val="FFFFFF"/>
                </a:solidFill>
              </a:rPr>
              <a:t>Threatening harm or death to family members of the individual as severe interrogation. </a:t>
            </a:r>
          </a:p>
          <a:p>
            <a:r>
              <a:rPr lang="en-US" dirty="0">
                <a:solidFill>
                  <a:srgbClr val="FFFFFF"/>
                </a:solidFill>
              </a:rPr>
              <a:t>Cultural or religious humiliation as severe interrogation-</a:t>
            </a:r>
            <a:r>
              <a:rPr lang="en-US" dirty="0" err="1">
                <a:solidFill>
                  <a:srgbClr val="FFFFFF"/>
                </a:solidFill>
              </a:rPr>
              <a:t>i.e</a:t>
            </a:r>
            <a:r>
              <a:rPr lang="en-US" dirty="0">
                <a:solidFill>
                  <a:srgbClr val="FFFFFF"/>
                </a:solidFill>
              </a:rPr>
              <a:t>. deliberately making the individual endure things that might be commonplace in your own culture or religion but are deeply humiliating and psychologically agonizing in his/her culture.</a:t>
            </a:r>
          </a:p>
          <a:p>
            <a:r>
              <a:rPr lang="en-US" dirty="0">
                <a:solidFill>
                  <a:srgbClr val="FFFFFF"/>
                </a:solidFill>
              </a:rPr>
              <a:t>Sensory deprivation or over- stimulation as severe interrogation-</a:t>
            </a:r>
            <a:r>
              <a:rPr lang="en-US" dirty="0" err="1">
                <a:solidFill>
                  <a:srgbClr val="FFFFFF"/>
                </a:solidFill>
              </a:rPr>
              <a:t>e.g</a:t>
            </a:r>
            <a:r>
              <a:rPr lang="en-US" dirty="0">
                <a:solidFill>
                  <a:srgbClr val="FFFFFF"/>
                </a:solidFill>
              </a:rPr>
              <a:t>. blocking or bombarding bodily senses to induce disorientation, psychosis and regression.</a:t>
            </a:r>
          </a:p>
          <a:p>
            <a:r>
              <a:rPr lang="en-US" dirty="0"/>
              <a:t>The use of </a:t>
            </a:r>
            <a:r>
              <a:rPr lang="en-US" b="1" dirty="0"/>
              <a:t>psychotropic drugs </a:t>
            </a:r>
            <a:r>
              <a:rPr lang="en-US" dirty="0"/>
              <a:t>or mind- altering substances (e.g. LSD) as severe </a:t>
            </a:r>
            <a:r>
              <a:rPr lang="en-US" dirty="0" err="1"/>
              <a:t>interrogtion</a:t>
            </a:r>
            <a:r>
              <a:rPr lang="en-US" dirty="0"/>
              <a:t> to induce disorientation, psychosis, or erasure of memory and identity. </a:t>
            </a:r>
          </a:p>
          <a:p>
            <a:r>
              <a:rPr lang="en-US" dirty="0">
                <a:solidFill>
                  <a:srgbClr val="FFFFFF"/>
                </a:solidFill>
              </a:rPr>
              <a:t>Severe physical assault that leaves marks, bruises or lacerations, as severe interrogation. </a:t>
            </a:r>
          </a:p>
        </p:txBody>
      </p:sp>
      <p:pic>
        <p:nvPicPr>
          <p:cNvPr id="4" name="Picture 3"/>
          <p:cNvPicPr>
            <a:picLocks noChangeAspect="1"/>
          </p:cNvPicPr>
          <p:nvPr/>
        </p:nvPicPr>
        <p:blipFill>
          <a:blip r:embed="rId2"/>
          <a:stretch>
            <a:fillRect/>
          </a:stretch>
        </p:blipFill>
        <p:spPr>
          <a:xfrm>
            <a:off x="2667000" y="2362200"/>
            <a:ext cx="3810000" cy="21336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Concretely-Described Severe Interrogation (CDSI) methods</a:t>
            </a:r>
          </a:p>
        </p:txBody>
      </p:sp>
      <p:sp>
        <p:nvSpPr>
          <p:cNvPr id="3" name="Content Placeholder 2"/>
          <p:cNvSpPr>
            <a:spLocks noGrp="1"/>
          </p:cNvSpPr>
          <p:nvPr>
            <p:ph idx="1"/>
          </p:nvPr>
        </p:nvSpPr>
        <p:spPr>
          <a:xfrm>
            <a:off x="457200" y="1600200"/>
            <a:ext cx="8484766" cy="4980961"/>
          </a:xfrm>
        </p:spPr>
        <p:txBody>
          <a:bodyPr>
            <a:normAutofit fontScale="77500" lnSpcReduction="20000"/>
          </a:bodyPr>
          <a:lstStyle/>
          <a:p>
            <a:r>
              <a:rPr lang="en-US" dirty="0">
                <a:solidFill>
                  <a:srgbClr val="FFFFFF"/>
                </a:solidFill>
              </a:rPr>
              <a:t>Threatening harm or death to family members of the individual as severe interrogation. </a:t>
            </a:r>
          </a:p>
          <a:p>
            <a:r>
              <a:rPr lang="en-US" dirty="0">
                <a:solidFill>
                  <a:srgbClr val="FFFFFF"/>
                </a:solidFill>
              </a:rPr>
              <a:t>Cultural or religious humiliation as severe interrogation-</a:t>
            </a:r>
            <a:r>
              <a:rPr lang="en-US" dirty="0" err="1">
                <a:solidFill>
                  <a:srgbClr val="FFFFFF"/>
                </a:solidFill>
              </a:rPr>
              <a:t>i.e</a:t>
            </a:r>
            <a:r>
              <a:rPr lang="en-US" dirty="0">
                <a:solidFill>
                  <a:srgbClr val="FFFFFF"/>
                </a:solidFill>
              </a:rPr>
              <a:t>. deliberately making the individual endure things that might be commonplace in your own culture or religion but are deeply humiliating and psychologically agonizing in his/her culture.</a:t>
            </a:r>
          </a:p>
          <a:p>
            <a:r>
              <a:rPr lang="en-US" dirty="0">
                <a:solidFill>
                  <a:srgbClr val="FFFFFF"/>
                </a:solidFill>
              </a:rPr>
              <a:t>Sensory deprivation or over- stimulation as severe interrogation-</a:t>
            </a:r>
            <a:r>
              <a:rPr lang="en-US" dirty="0" err="1">
                <a:solidFill>
                  <a:srgbClr val="FFFFFF"/>
                </a:solidFill>
              </a:rPr>
              <a:t>e.g</a:t>
            </a:r>
            <a:r>
              <a:rPr lang="en-US" dirty="0">
                <a:solidFill>
                  <a:srgbClr val="FFFFFF"/>
                </a:solidFill>
              </a:rPr>
              <a:t>. blocking or bombarding bodily senses to induce disorientation, psychosis and regression.</a:t>
            </a:r>
          </a:p>
          <a:p>
            <a:r>
              <a:rPr lang="en-US" dirty="0">
                <a:solidFill>
                  <a:srgbClr val="FFFFFF"/>
                </a:solidFill>
              </a:rPr>
              <a:t>The use of psychotropic drugs or mind- altering substances (e.g. LSD) as severe </a:t>
            </a:r>
            <a:r>
              <a:rPr lang="en-US" dirty="0" err="1">
                <a:solidFill>
                  <a:srgbClr val="FFFFFF"/>
                </a:solidFill>
              </a:rPr>
              <a:t>interrogtion</a:t>
            </a:r>
            <a:r>
              <a:rPr lang="en-US" dirty="0">
                <a:solidFill>
                  <a:srgbClr val="FFFFFF"/>
                </a:solidFill>
              </a:rPr>
              <a:t> to induce disorientation, psychosis, or erasure of memory and identity. </a:t>
            </a:r>
          </a:p>
          <a:p>
            <a:r>
              <a:rPr lang="en-US" b="1" dirty="0"/>
              <a:t>Severe physical assault </a:t>
            </a:r>
            <a:r>
              <a:rPr lang="en-US" dirty="0"/>
              <a:t>that leaves marks, bruises or lacerations, as severe interrogation. </a:t>
            </a:r>
          </a:p>
        </p:txBody>
      </p:sp>
      <p:pic>
        <p:nvPicPr>
          <p:cNvPr id="4" name="Picture 3"/>
          <p:cNvPicPr>
            <a:picLocks noChangeAspect="1"/>
          </p:cNvPicPr>
          <p:nvPr/>
        </p:nvPicPr>
        <p:blipFill>
          <a:blip r:embed="rId2"/>
          <a:stretch>
            <a:fillRect/>
          </a:stretch>
        </p:blipFill>
        <p:spPr>
          <a:xfrm>
            <a:off x="1611922" y="1773085"/>
            <a:ext cx="5781431" cy="368876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Concretely-Described Severe Interrogation (CDSI)</a:t>
            </a:r>
          </a:p>
        </p:txBody>
      </p:sp>
      <p:sp>
        <p:nvSpPr>
          <p:cNvPr id="3" name="Content Placeholder 2"/>
          <p:cNvSpPr>
            <a:spLocks noGrp="1"/>
          </p:cNvSpPr>
          <p:nvPr>
            <p:ph idx="1"/>
          </p:nvPr>
        </p:nvSpPr>
        <p:spPr>
          <a:xfrm>
            <a:off x="457199" y="1600200"/>
            <a:ext cx="8442785" cy="5022946"/>
          </a:xfrm>
        </p:spPr>
        <p:txBody>
          <a:bodyPr>
            <a:normAutofit fontScale="77500" lnSpcReduction="20000"/>
          </a:bodyPr>
          <a:lstStyle/>
          <a:p>
            <a:r>
              <a:rPr lang="en-US" dirty="0"/>
              <a:t>"</a:t>
            </a:r>
            <a:r>
              <a:rPr lang="en-US" b="1" dirty="0" err="1"/>
              <a:t>Waterboarding</a:t>
            </a:r>
            <a:r>
              <a:rPr lang="en-US" dirty="0"/>
              <a:t>" or any other form of stimulated drowning or suffocation as severe interrogation-</a:t>
            </a:r>
            <a:r>
              <a:rPr lang="en-US" dirty="0" err="1"/>
              <a:t>e.g</a:t>
            </a:r>
            <a:r>
              <a:rPr lang="en-US" dirty="0"/>
              <a:t>. making the individual undergo the physical and psychological experience of drowning to death. </a:t>
            </a:r>
          </a:p>
          <a:p>
            <a:r>
              <a:rPr lang="en-US" dirty="0">
                <a:solidFill>
                  <a:schemeClr val="bg1"/>
                </a:solidFill>
              </a:rPr>
              <a:t>Induced hypothermia as severe interrogation-</a:t>
            </a:r>
            <a:r>
              <a:rPr lang="en-US" dirty="0" err="1">
                <a:solidFill>
                  <a:schemeClr val="bg1"/>
                </a:solidFill>
              </a:rPr>
              <a:t>e.g</a:t>
            </a:r>
            <a:r>
              <a:rPr lang="en-US" dirty="0">
                <a:solidFill>
                  <a:schemeClr val="bg1"/>
                </a:solidFill>
              </a:rPr>
              <a:t>. exposing the individual to stimuli so cold that he or she develops hypothermia. </a:t>
            </a:r>
          </a:p>
          <a:p>
            <a:r>
              <a:rPr lang="en-US" dirty="0">
                <a:solidFill>
                  <a:schemeClr val="bg1"/>
                </a:solidFill>
              </a:rPr>
              <a:t>Electric shocks, especially to genitals and other sensitive areas, as severe interrogation. </a:t>
            </a:r>
          </a:p>
          <a:p>
            <a:r>
              <a:rPr lang="en-US" dirty="0">
                <a:solidFill>
                  <a:schemeClr val="bg1"/>
                </a:solidFill>
              </a:rPr>
              <a:t>Pulling out fingernails or toenails as severe interrogation.</a:t>
            </a:r>
          </a:p>
          <a:p>
            <a:r>
              <a:rPr lang="en-US" dirty="0">
                <a:solidFill>
                  <a:schemeClr val="bg1"/>
                </a:solidFill>
              </a:rPr>
              <a:t>Sexual humiliation as severe interrogation- e.g. forced nudity, making the individual do things that are sexually humiliating (in his or her cultural/religious tradition or in general). </a:t>
            </a:r>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63616" y="3118515"/>
            <a:ext cx="5070230" cy="394463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Concretely-Described Severe Interrogation (CDSI)</a:t>
            </a:r>
          </a:p>
        </p:txBody>
      </p:sp>
      <p:sp>
        <p:nvSpPr>
          <p:cNvPr id="3" name="Content Placeholder 2"/>
          <p:cNvSpPr>
            <a:spLocks noGrp="1"/>
          </p:cNvSpPr>
          <p:nvPr>
            <p:ph idx="1"/>
          </p:nvPr>
        </p:nvSpPr>
        <p:spPr>
          <a:xfrm>
            <a:off x="457199" y="1600200"/>
            <a:ext cx="8442785" cy="5022946"/>
          </a:xfrm>
        </p:spPr>
        <p:txBody>
          <a:bodyPr>
            <a:normAutofit fontScale="77500" lnSpcReduction="20000"/>
          </a:bodyPr>
          <a:lstStyle/>
          <a:p>
            <a:r>
              <a:rPr lang="en-US" dirty="0">
                <a:solidFill>
                  <a:srgbClr val="FFFFFF"/>
                </a:solidFill>
              </a:rPr>
              <a:t>"Water boarding" or any other form of stimulated drowning or suffocation as severe interrogation-</a:t>
            </a:r>
            <a:r>
              <a:rPr lang="en-US" dirty="0" err="1">
                <a:solidFill>
                  <a:srgbClr val="FFFFFF"/>
                </a:solidFill>
              </a:rPr>
              <a:t>e.g</a:t>
            </a:r>
            <a:r>
              <a:rPr lang="en-US" dirty="0">
                <a:solidFill>
                  <a:srgbClr val="FFFFFF"/>
                </a:solidFill>
              </a:rPr>
              <a:t>. making the individual undergo the physical and psychological experience of drowning to death. </a:t>
            </a:r>
          </a:p>
          <a:p>
            <a:r>
              <a:rPr lang="en-US" b="1" dirty="0"/>
              <a:t>Induced hypothermia </a:t>
            </a:r>
            <a:r>
              <a:rPr lang="en-US" dirty="0"/>
              <a:t>as severe interrogation-</a:t>
            </a:r>
            <a:r>
              <a:rPr lang="en-US" dirty="0" err="1"/>
              <a:t>e.g</a:t>
            </a:r>
            <a:r>
              <a:rPr lang="en-US" dirty="0"/>
              <a:t>. exposing the individual to stimuli so cold that he or she develops hypothermia. </a:t>
            </a:r>
          </a:p>
          <a:p>
            <a:r>
              <a:rPr lang="en-US" dirty="0">
                <a:solidFill>
                  <a:srgbClr val="FFFFFF"/>
                </a:solidFill>
              </a:rPr>
              <a:t>Electric shocks, especially to genitals and other sensitive areas, as severe interrogation. </a:t>
            </a:r>
          </a:p>
          <a:p>
            <a:r>
              <a:rPr lang="en-US" dirty="0">
                <a:solidFill>
                  <a:srgbClr val="FFFFFF"/>
                </a:solidFill>
              </a:rPr>
              <a:t>Pulling out fingernails or toenails as severe interrogation.</a:t>
            </a:r>
          </a:p>
          <a:p>
            <a:r>
              <a:rPr lang="en-US" dirty="0">
                <a:solidFill>
                  <a:srgbClr val="FFFFFF"/>
                </a:solidFill>
              </a:rPr>
              <a:t>Sexual humiliation as severe interrogation- e.g. forced nudity, making the individual do things that are sexually humiliating (in his or her cultural/religious tradition or in general). </a:t>
            </a:r>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33077" y="3703091"/>
            <a:ext cx="3305418" cy="26859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background on interrogation and torture</a:t>
            </a:r>
          </a:p>
        </p:txBody>
      </p:sp>
      <p:sp>
        <p:nvSpPr>
          <p:cNvPr id="3" name="Content Placeholder 2"/>
          <p:cNvSpPr>
            <a:spLocks noGrp="1"/>
          </p:cNvSpPr>
          <p:nvPr>
            <p:ph idx="1"/>
          </p:nvPr>
        </p:nvSpPr>
        <p:spPr>
          <a:xfrm>
            <a:off x="457200" y="1600200"/>
            <a:ext cx="8686800" cy="5257800"/>
          </a:xfrm>
        </p:spPr>
        <p:txBody>
          <a:bodyPr>
            <a:normAutofit fontScale="92500" lnSpcReduction="10000"/>
          </a:bodyPr>
          <a:lstStyle/>
          <a:p>
            <a:pPr marL="514350" indent="-514350">
              <a:buAutoNum type="arabicParenR"/>
            </a:pPr>
            <a:r>
              <a:rPr lang="en-US" dirty="0">
                <a:solidFill>
                  <a:srgbClr val="FFFFFF"/>
                </a:solidFill>
              </a:rPr>
              <a:t>Government forces (police, military, CIA, etc) have interrogation programs</a:t>
            </a:r>
          </a:p>
          <a:p>
            <a:pPr marL="514350" indent="-514350">
              <a:buAutoNum type="arabicParenR"/>
            </a:pPr>
            <a:r>
              <a:rPr lang="en-US" dirty="0">
                <a:solidFill>
                  <a:srgbClr val="FFFFFF"/>
                </a:solidFill>
              </a:rPr>
              <a:t>The supposed purpose of interrogation is to obtain true information (either accurate intelligence or a true confession to a crime)</a:t>
            </a:r>
          </a:p>
          <a:p>
            <a:pPr marL="514350" indent="-514350">
              <a:buAutoNum type="arabicParenR"/>
            </a:pPr>
            <a:r>
              <a:rPr lang="en-US" dirty="0"/>
              <a:t>The infliction of excruciating physical and psychological suffering on detained persons is often employed during such interrogations</a:t>
            </a:r>
          </a:p>
          <a:p>
            <a:pPr marL="514350" indent="-514350">
              <a:buAutoNum type="arabicParenR"/>
            </a:pPr>
            <a:r>
              <a:rPr lang="en-US" dirty="0">
                <a:solidFill>
                  <a:srgbClr val="FFFFFF"/>
                </a:solidFill>
              </a:rPr>
              <a:t>The government legally authorizes as “not torture” some of these horrific inflictions of suffering, and legally forbids (but readily forgives) others</a:t>
            </a:r>
          </a:p>
          <a:p>
            <a:pPr marL="514350" indent="-514350">
              <a:buAutoNum type="arabicParenR"/>
            </a:pP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2168" y="1417638"/>
            <a:ext cx="2455507" cy="245909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Concretely-Described Severe Interrogation (CDSI)</a:t>
            </a:r>
          </a:p>
        </p:txBody>
      </p:sp>
      <p:sp>
        <p:nvSpPr>
          <p:cNvPr id="3" name="Content Placeholder 2"/>
          <p:cNvSpPr>
            <a:spLocks noGrp="1"/>
          </p:cNvSpPr>
          <p:nvPr>
            <p:ph idx="1"/>
          </p:nvPr>
        </p:nvSpPr>
        <p:spPr>
          <a:xfrm>
            <a:off x="457199" y="1600200"/>
            <a:ext cx="8442785" cy="5022946"/>
          </a:xfrm>
        </p:spPr>
        <p:txBody>
          <a:bodyPr>
            <a:normAutofit fontScale="77500" lnSpcReduction="20000"/>
          </a:bodyPr>
          <a:lstStyle/>
          <a:p>
            <a:r>
              <a:rPr lang="en-US" dirty="0">
                <a:solidFill>
                  <a:srgbClr val="FFFFFF"/>
                </a:solidFill>
              </a:rPr>
              <a:t>"Water boarding" or any other form of stimulated drowning or suffocation as severe interrogation-</a:t>
            </a:r>
            <a:r>
              <a:rPr lang="en-US" dirty="0" err="1">
                <a:solidFill>
                  <a:srgbClr val="FFFFFF"/>
                </a:solidFill>
              </a:rPr>
              <a:t>e.g</a:t>
            </a:r>
            <a:r>
              <a:rPr lang="en-US" dirty="0">
                <a:solidFill>
                  <a:srgbClr val="FFFFFF"/>
                </a:solidFill>
              </a:rPr>
              <a:t>. making the individual undergo the physical and psychological experience of drowning to death. </a:t>
            </a:r>
          </a:p>
          <a:p>
            <a:r>
              <a:rPr lang="en-US" dirty="0">
                <a:solidFill>
                  <a:srgbClr val="FFFFFF"/>
                </a:solidFill>
              </a:rPr>
              <a:t>Induced hypothermia as severe interrogation-</a:t>
            </a:r>
            <a:r>
              <a:rPr lang="en-US" dirty="0" err="1">
                <a:solidFill>
                  <a:srgbClr val="FFFFFF"/>
                </a:solidFill>
              </a:rPr>
              <a:t>e.g</a:t>
            </a:r>
            <a:r>
              <a:rPr lang="en-US" dirty="0">
                <a:solidFill>
                  <a:srgbClr val="FFFFFF"/>
                </a:solidFill>
              </a:rPr>
              <a:t>. exposing the individual to stimuli so cold that he or she develops hypothermia. </a:t>
            </a:r>
          </a:p>
          <a:p>
            <a:r>
              <a:rPr lang="en-US" b="1" dirty="0"/>
              <a:t>Electric shocks</a:t>
            </a:r>
            <a:r>
              <a:rPr lang="en-US" dirty="0"/>
              <a:t>, especially to genitals and other sensitive areas, as severe interrogation. </a:t>
            </a:r>
          </a:p>
          <a:p>
            <a:r>
              <a:rPr lang="en-US" dirty="0">
                <a:solidFill>
                  <a:srgbClr val="FFFFFF"/>
                </a:solidFill>
              </a:rPr>
              <a:t>Pulling out fingernails or toenails as severe interrogation.</a:t>
            </a:r>
          </a:p>
          <a:p>
            <a:r>
              <a:rPr lang="en-US" dirty="0">
                <a:solidFill>
                  <a:srgbClr val="FFFFFF"/>
                </a:solidFill>
              </a:rPr>
              <a:t>Sexual humiliation as severe interrogation- e.g. forced nudity, making the individual do things that are sexually humiliating (in his or her cultural/religious tradition or in general). </a:t>
            </a:r>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7306" y="1600200"/>
            <a:ext cx="2373925" cy="220795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Concretely-Described Severe Interrogation (CDSI)</a:t>
            </a:r>
          </a:p>
        </p:txBody>
      </p:sp>
      <p:sp>
        <p:nvSpPr>
          <p:cNvPr id="3" name="Content Placeholder 2"/>
          <p:cNvSpPr>
            <a:spLocks noGrp="1"/>
          </p:cNvSpPr>
          <p:nvPr>
            <p:ph idx="1"/>
          </p:nvPr>
        </p:nvSpPr>
        <p:spPr>
          <a:xfrm>
            <a:off x="457199" y="1600200"/>
            <a:ext cx="8442785" cy="5022946"/>
          </a:xfrm>
        </p:spPr>
        <p:txBody>
          <a:bodyPr>
            <a:normAutofit fontScale="77500" lnSpcReduction="20000"/>
          </a:bodyPr>
          <a:lstStyle/>
          <a:p>
            <a:r>
              <a:rPr lang="en-US" dirty="0">
                <a:solidFill>
                  <a:srgbClr val="FFFFFF"/>
                </a:solidFill>
              </a:rPr>
              <a:t>"Water boarding" or any other form of stimulated drowning or suffocation as severe interrogation-</a:t>
            </a:r>
            <a:r>
              <a:rPr lang="en-US" dirty="0" err="1">
                <a:solidFill>
                  <a:srgbClr val="FFFFFF"/>
                </a:solidFill>
              </a:rPr>
              <a:t>e.g</a:t>
            </a:r>
            <a:r>
              <a:rPr lang="en-US" dirty="0">
                <a:solidFill>
                  <a:srgbClr val="FFFFFF"/>
                </a:solidFill>
              </a:rPr>
              <a:t>. making the individual undergo the physical and psychological experience of drowning to death. </a:t>
            </a:r>
          </a:p>
          <a:p>
            <a:r>
              <a:rPr lang="en-US" dirty="0">
                <a:solidFill>
                  <a:srgbClr val="FFFFFF"/>
                </a:solidFill>
              </a:rPr>
              <a:t>Induced hypothermia as severe interrogation-</a:t>
            </a:r>
            <a:r>
              <a:rPr lang="en-US" dirty="0" err="1">
                <a:solidFill>
                  <a:srgbClr val="FFFFFF"/>
                </a:solidFill>
              </a:rPr>
              <a:t>e.g</a:t>
            </a:r>
            <a:r>
              <a:rPr lang="en-US" dirty="0">
                <a:solidFill>
                  <a:srgbClr val="FFFFFF"/>
                </a:solidFill>
              </a:rPr>
              <a:t>. exposing the individual to stimuli so cold that he or she develops hypothermia. </a:t>
            </a:r>
          </a:p>
          <a:p>
            <a:r>
              <a:rPr lang="en-US" dirty="0">
                <a:solidFill>
                  <a:srgbClr val="FFFFFF"/>
                </a:solidFill>
              </a:rPr>
              <a:t>Electric shocks, especially to genitals and other sensitive areas, as severe interrogation. </a:t>
            </a:r>
          </a:p>
          <a:p>
            <a:r>
              <a:rPr lang="en-US" b="1" dirty="0"/>
              <a:t>Pulling out fingernails </a:t>
            </a:r>
            <a:r>
              <a:rPr lang="en-US" dirty="0"/>
              <a:t>or toenails as severe interrogation.</a:t>
            </a:r>
          </a:p>
          <a:p>
            <a:r>
              <a:rPr lang="en-US" dirty="0">
                <a:solidFill>
                  <a:srgbClr val="FFFFFF"/>
                </a:solidFill>
              </a:rPr>
              <a:t>Sexual humiliation as severe interrogation- e.g. forced nudity, making the individual do things that are sexually humiliating (in his or her cultural/religious tradition or in general). </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Concretely-Described Severe Interrogation (CDSI)</a:t>
            </a:r>
          </a:p>
        </p:txBody>
      </p:sp>
      <p:sp>
        <p:nvSpPr>
          <p:cNvPr id="3" name="Content Placeholder 2"/>
          <p:cNvSpPr>
            <a:spLocks noGrp="1"/>
          </p:cNvSpPr>
          <p:nvPr>
            <p:ph idx="1"/>
          </p:nvPr>
        </p:nvSpPr>
        <p:spPr>
          <a:xfrm>
            <a:off x="457199" y="1600200"/>
            <a:ext cx="8442785" cy="5022946"/>
          </a:xfrm>
        </p:spPr>
        <p:txBody>
          <a:bodyPr>
            <a:normAutofit fontScale="77500" lnSpcReduction="20000"/>
          </a:bodyPr>
          <a:lstStyle/>
          <a:p>
            <a:r>
              <a:rPr lang="en-US" dirty="0">
                <a:solidFill>
                  <a:srgbClr val="FFFFFF"/>
                </a:solidFill>
              </a:rPr>
              <a:t>"Water boarding" or any other form of stimulated drowning or suffocation as severe interrogation-</a:t>
            </a:r>
            <a:r>
              <a:rPr lang="en-US" dirty="0" err="1">
                <a:solidFill>
                  <a:srgbClr val="FFFFFF"/>
                </a:solidFill>
              </a:rPr>
              <a:t>e.g</a:t>
            </a:r>
            <a:r>
              <a:rPr lang="en-US" dirty="0">
                <a:solidFill>
                  <a:srgbClr val="FFFFFF"/>
                </a:solidFill>
              </a:rPr>
              <a:t>. making the individual undergo the physical and psychological experience of drowning to death. </a:t>
            </a:r>
          </a:p>
          <a:p>
            <a:r>
              <a:rPr lang="en-US" dirty="0">
                <a:solidFill>
                  <a:srgbClr val="FFFFFF"/>
                </a:solidFill>
              </a:rPr>
              <a:t>Induced hypothermia as severe interrogation-</a:t>
            </a:r>
            <a:r>
              <a:rPr lang="en-US" dirty="0" err="1">
                <a:solidFill>
                  <a:srgbClr val="FFFFFF"/>
                </a:solidFill>
              </a:rPr>
              <a:t>e.g</a:t>
            </a:r>
            <a:r>
              <a:rPr lang="en-US" dirty="0">
                <a:solidFill>
                  <a:srgbClr val="FFFFFF"/>
                </a:solidFill>
              </a:rPr>
              <a:t>. exposing the individual to stimuli so cold that he or she develops hypothermia. </a:t>
            </a:r>
          </a:p>
          <a:p>
            <a:r>
              <a:rPr lang="en-US" dirty="0">
                <a:solidFill>
                  <a:srgbClr val="FFFFFF"/>
                </a:solidFill>
              </a:rPr>
              <a:t>Electric shocks, especially to genitals and other sensitive areas, as severe interrogation. </a:t>
            </a:r>
          </a:p>
          <a:p>
            <a:r>
              <a:rPr lang="en-US" dirty="0">
                <a:solidFill>
                  <a:srgbClr val="FFFFFF"/>
                </a:solidFill>
              </a:rPr>
              <a:t>Pulling out fingernails or toenails as severe interrogation.</a:t>
            </a:r>
          </a:p>
          <a:p>
            <a:r>
              <a:rPr lang="en-US" b="1" dirty="0"/>
              <a:t>Sexual humiliation </a:t>
            </a:r>
            <a:r>
              <a:rPr lang="en-US" dirty="0"/>
              <a:t>as severe interrogation- e.g. forced nudity, making the individual do things that are sexually humiliating (in his or her cultural/religious tradition or in general). </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a:t>
            </a:r>
          </a:p>
        </p:txBody>
      </p:sp>
      <p:sp>
        <p:nvSpPr>
          <p:cNvPr id="3" name="Content Placeholder 2"/>
          <p:cNvSpPr>
            <a:spLocks noGrp="1"/>
          </p:cNvSpPr>
          <p:nvPr>
            <p:ph idx="1"/>
          </p:nvPr>
        </p:nvSpPr>
        <p:spPr/>
        <p:txBody>
          <a:bodyPr/>
          <a:lstStyle/>
          <a:p>
            <a:r>
              <a:rPr lang="en-US" dirty="0"/>
              <a:t>199 York College students</a:t>
            </a:r>
          </a:p>
          <a:p>
            <a:r>
              <a:rPr lang="en-US" dirty="0"/>
              <a:t>Completed the questionnaire as part of the subject pool</a:t>
            </a:r>
          </a:p>
          <a:p>
            <a:r>
              <a:rPr lang="en-US" dirty="0"/>
              <a:t>Used all the measures just described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91" y="846138"/>
            <a:ext cx="8690080" cy="1143000"/>
          </a:xfrm>
        </p:spPr>
        <p:txBody>
          <a:bodyPr>
            <a:normAutofit fontScale="90000"/>
          </a:bodyPr>
          <a:lstStyle/>
          <a:p>
            <a:r>
              <a:rPr lang="en-US" dirty="0"/>
              <a:t>Even after reading the scenarios, participants still co-mingled their punitive and informational motivations.</a:t>
            </a:r>
            <a:br>
              <a:rPr lang="en-US" dirty="0"/>
            </a:br>
            <a:endParaRPr lang="en-US" dirty="0"/>
          </a:p>
        </p:txBody>
      </p:sp>
      <p:pic>
        <p:nvPicPr>
          <p:cNvPr id="4" name="Picture 3"/>
          <p:cNvPicPr>
            <a:picLocks noChangeAspect="1"/>
          </p:cNvPicPr>
          <p:nvPr/>
        </p:nvPicPr>
        <p:blipFill>
          <a:blip r:embed="rId2"/>
          <a:stretch>
            <a:fillRect/>
          </a:stretch>
        </p:blipFill>
        <p:spPr>
          <a:xfrm>
            <a:off x="1910138" y="1989138"/>
            <a:ext cx="5191968" cy="4774908"/>
          </a:xfrm>
          <a:prstGeom prst="rect">
            <a:avLst/>
          </a:prstGeom>
        </p:spPr>
      </p:pic>
      <p:pic>
        <p:nvPicPr>
          <p:cNvPr id="5" name="Picture 4"/>
          <p:cNvPicPr>
            <a:picLocks noChangeAspect="1"/>
          </p:cNvPicPr>
          <p:nvPr/>
        </p:nvPicPr>
        <p:blipFill>
          <a:blip r:embed="rId3"/>
          <a:stretch>
            <a:fillRect/>
          </a:stretch>
        </p:blipFill>
        <p:spPr>
          <a:xfrm>
            <a:off x="6276242" y="6526166"/>
            <a:ext cx="2482491" cy="23788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Participants also mixed both motivations with support for torture</a:t>
            </a:r>
          </a:p>
        </p:txBody>
      </p:sp>
      <p:pic>
        <p:nvPicPr>
          <p:cNvPr id="4" name="Picture 3"/>
          <p:cNvPicPr>
            <a:picLocks noChangeAspect="1"/>
          </p:cNvPicPr>
          <p:nvPr/>
        </p:nvPicPr>
        <p:blipFill>
          <a:blip r:embed="rId2"/>
          <a:stretch>
            <a:fillRect/>
          </a:stretch>
        </p:blipFill>
        <p:spPr>
          <a:xfrm>
            <a:off x="457200" y="1509820"/>
            <a:ext cx="8511185" cy="5095752"/>
          </a:xfrm>
          <a:prstGeom prst="rect">
            <a:avLst/>
          </a:prstGeom>
        </p:spPr>
      </p:pic>
      <p:sp>
        <p:nvSpPr>
          <p:cNvPr id="6" name="Rectangle 5"/>
          <p:cNvSpPr/>
          <p:nvPr/>
        </p:nvSpPr>
        <p:spPr>
          <a:xfrm>
            <a:off x="5961311" y="1600200"/>
            <a:ext cx="703183" cy="5563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t>ACSI </a:t>
            </a:r>
            <a:r>
              <a:rPr lang="en-US" sz="1500" dirty="0"/>
              <a:t>(IHLI)</a:t>
            </a:r>
          </a:p>
        </p:txBody>
      </p:sp>
      <p:sp>
        <p:nvSpPr>
          <p:cNvPr id="8" name="Rectangle 7"/>
          <p:cNvSpPr/>
          <p:nvPr/>
        </p:nvSpPr>
        <p:spPr>
          <a:xfrm>
            <a:off x="6664494" y="1600200"/>
            <a:ext cx="703183" cy="5563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t>ACSI </a:t>
            </a:r>
            <a:r>
              <a:rPr lang="en-US" sz="1500" dirty="0"/>
              <a:t>(GHUI)</a:t>
            </a:r>
          </a:p>
        </p:txBody>
      </p:sp>
      <p:sp>
        <p:nvSpPr>
          <p:cNvPr id="9" name="Rectangle 8"/>
          <p:cNvSpPr/>
          <p:nvPr/>
        </p:nvSpPr>
        <p:spPr>
          <a:xfrm>
            <a:off x="7367677" y="1600200"/>
            <a:ext cx="703183" cy="5563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t>CDSI </a:t>
            </a:r>
            <a:r>
              <a:rPr lang="en-US" sz="1500" dirty="0"/>
              <a:t>(IHLI)</a:t>
            </a:r>
          </a:p>
        </p:txBody>
      </p:sp>
      <p:sp>
        <p:nvSpPr>
          <p:cNvPr id="10" name="Rectangle 9"/>
          <p:cNvSpPr/>
          <p:nvPr/>
        </p:nvSpPr>
        <p:spPr>
          <a:xfrm>
            <a:off x="8070860" y="1600200"/>
            <a:ext cx="703183" cy="5563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t>CDSI </a:t>
            </a:r>
            <a:r>
              <a:rPr lang="en-US" sz="1500" dirty="0"/>
              <a:t>(GHUI)</a:t>
            </a:r>
          </a:p>
        </p:txBody>
      </p:sp>
      <p:sp>
        <p:nvSpPr>
          <p:cNvPr id="11" name="Rectangle 10"/>
          <p:cNvSpPr/>
          <p:nvPr/>
        </p:nvSpPr>
        <p:spPr>
          <a:xfrm>
            <a:off x="3204308" y="1600199"/>
            <a:ext cx="2757003" cy="483772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961311" y="2276231"/>
            <a:ext cx="138849" cy="3907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961311" y="3307862"/>
            <a:ext cx="138849" cy="3907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891886" y="4450862"/>
            <a:ext cx="138849" cy="3907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6276242" y="6526166"/>
            <a:ext cx="2482491" cy="23788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But participants also differentiated in expected ways between detainees</a:t>
            </a:r>
          </a:p>
        </p:txBody>
      </p:sp>
      <p:sp>
        <p:nvSpPr>
          <p:cNvPr id="3" name="Content Placeholder 2"/>
          <p:cNvSpPr>
            <a:spLocks noGrp="1"/>
          </p:cNvSpPr>
          <p:nvPr>
            <p:ph idx="1"/>
          </p:nvPr>
        </p:nvSpPr>
        <p:spPr/>
        <p:txBody>
          <a:bodyPr/>
          <a:lstStyle/>
          <a:p>
            <a:r>
              <a:rPr lang="en-US" dirty="0" err="1"/>
              <a:t>Malik</a:t>
            </a:r>
            <a:r>
              <a:rPr lang="en-US" dirty="0"/>
              <a:t> (IHLI detainee) considered more important to get information from than the </a:t>
            </a:r>
            <a:r>
              <a:rPr lang="en-US" dirty="0" err="1"/>
              <a:t>Farid</a:t>
            </a:r>
            <a:r>
              <a:rPr lang="en-US" dirty="0"/>
              <a:t> (GHUI detainee)</a:t>
            </a:r>
          </a:p>
          <a:p>
            <a:r>
              <a:rPr lang="en-US" dirty="0"/>
              <a:t>GHUI detainee considered more important to punish than the IHLI detainee</a:t>
            </a:r>
          </a:p>
          <a:p>
            <a:endParaRPr lang="en-US" dirty="0"/>
          </a:p>
          <a:p>
            <a:pPr>
              <a:buNone/>
            </a:pPr>
            <a:r>
              <a:rPr lang="en-US" dirty="0"/>
              <a:t>(Participants read the scenario correctly in other words)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61" y="182041"/>
            <a:ext cx="8229600" cy="1143000"/>
          </a:xfrm>
        </p:spPr>
        <p:txBody>
          <a:bodyPr>
            <a:normAutofit fontScale="90000"/>
          </a:bodyPr>
          <a:lstStyle/>
          <a:p>
            <a:r>
              <a:rPr lang="en-US" dirty="0"/>
              <a:t>And punitive motivations overshadowed informational ones in predicting support for torture</a:t>
            </a:r>
          </a:p>
        </p:txBody>
      </p:sp>
      <p:pic>
        <p:nvPicPr>
          <p:cNvPr id="4" name="Picture 3"/>
          <p:cNvPicPr>
            <a:picLocks noChangeAspect="1"/>
          </p:cNvPicPr>
          <p:nvPr/>
        </p:nvPicPr>
        <p:blipFill>
          <a:blip r:embed="rId2"/>
          <a:stretch>
            <a:fillRect/>
          </a:stretch>
        </p:blipFill>
        <p:spPr>
          <a:xfrm>
            <a:off x="1055077" y="1671638"/>
            <a:ext cx="7020168" cy="5025604"/>
          </a:xfrm>
          <a:prstGeom prst="rect">
            <a:avLst/>
          </a:prstGeom>
        </p:spPr>
      </p:pic>
      <p:sp>
        <p:nvSpPr>
          <p:cNvPr id="5" name="Rectangle 4"/>
          <p:cNvSpPr/>
          <p:nvPr/>
        </p:nvSpPr>
        <p:spPr>
          <a:xfrm>
            <a:off x="1055077" y="2725615"/>
            <a:ext cx="7170615" cy="449385"/>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055077" y="3683000"/>
            <a:ext cx="7170615" cy="449385"/>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055077" y="4650153"/>
            <a:ext cx="7170615" cy="449385"/>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055077" y="5724769"/>
            <a:ext cx="7170615" cy="449385"/>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result</a:t>
            </a:r>
          </a:p>
        </p:txBody>
      </p:sp>
      <p:sp>
        <p:nvSpPr>
          <p:cNvPr id="3" name="Content Placeholder 2"/>
          <p:cNvSpPr>
            <a:spLocks noGrp="1"/>
          </p:cNvSpPr>
          <p:nvPr>
            <p:ph idx="1"/>
          </p:nvPr>
        </p:nvSpPr>
        <p:spPr>
          <a:xfrm>
            <a:off x="457200" y="1600201"/>
            <a:ext cx="8061569" cy="1477108"/>
          </a:xfrm>
        </p:spPr>
        <p:txBody>
          <a:bodyPr/>
          <a:lstStyle/>
          <a:p>
            <a:r>
              <a:rPr lang="en-US" dirty="0"/>
              <a:t>Participants recommended more torture for </a:t>
            </a:r>
            <a:r>
              <a:rPr lang="en-US" dirty="0" err="1"/>
              <a:t>Farid</a:t>
            </a:r>
            <a:r>
              <a:rPr lang="en-US" dirty="0"/>
              <a:t> (GHUI) than for </a:t>
            </a:r>
            <a:r>
              <a:rPr lang="en-US" dirty="0" err="1"/>
              <a:t>Malik</a:t>
            </a:r>
            <a:r>
              <a:rPr lang="en-US" dirty="0"/>
              <a:t> (IHLI)</a:t>
            </a:r>
          </a:p>
          <a:p>
            <a:endParaRPr lang="en-US" dirty="0"/>
          </a:p>
          <a:p>
            <a:endParaRPr lang="en-US" dirty="0"/>
          </a:p>
        </p:txBody>
      </p:sp>
      <p:pic>
        <p:nvPicPr>
          <p:cNvPr id="7" name="Picture 6"/>
          <p:cNvPicPr>
            <a:picLocks noChangeAspect="1"/>
          </p:cNvPicPr>
          <p:nvPr/>
        </p:nvPicPr>
        <p:blipFill>
          <a:blip r:embed="rId2"/>
          <a:stretch>
            <a:fillRect/>
          </a:stretch>
        </p:blipFill>
        <p:spPr>
          <a:xfrm>
            <a:off x="947615" y="2787398"/>
            <a:ext cx="1582616" cy="3869583"/>
          </a:xfrm>
          <a:prstGeom prst="rect">
            <a:avLst/>
          </a:prstGeom>
        </p:spPr>
      </p:pic>
      <p:pic>
        <p:nvPicPr>
          <p:cNvPr id="8" name="Picture 7"/>
          <p:cNvPicPr>
            <a:picLocks noChangeAspect="1"/>
          </p:cNvPicPr>
          <p:nvPr/>
        </p:nvPicPr>
        <p:blipFill>
          <a:blip r:embed="rId3"/>
          <a:stretch>
            <a:fillRect/>
          </a:stretch>
        </p:blipFill>
        <p:spPr>
          <a:xfrm>
            <a:off x="2781300" y="3077309"/>
            <a:ext cx="1193800" cy="1549400"/>
          </a:xfrm>
          <a:prstGeom prst="rect">
            <a:avLst/>
          </a:prstGeom>
        </p:spPr>
      </p:pic>
      <p:pic>
        <p:nvPicPr>
          <p:cNvPr id="9" name="Picture 8"/>
          <p:cNvPicPr>
            <a:picLocks noChangeAspect="1"/>
          </p:cNvPicPr>
          <p:nvPr/>
        </p:nvPicPr>
        <p:blipFill>
          <a:blip r:embed="rId4"/>
          <a:stretch>
            <a:fillRect/>
          </a:stretch>
        </p:blipFill>
        <p:spPr>
          <a:xfrm>
            <a:off x="4650360" y="3077309"/>
            <a:ext cx="1507674" cy="3579672"/>
          </a:xfrm>
          <a:prstGeom prst="rect">
            <a:avLst/>
          </a:prstGeom>
        </p:spPr>
      </p:pic>
      <p:pic>
        <p:nvPicPr>
          <p:cNvPr id="10" name="Picture 9"/>
          <p:cNvPicPr>
            <a:picLocks noChangeAspect="1"/>
          </p:cNvPicPr>
          <p:nvPr/>
        </p:nvPicPr>
        <p:blipFill>
          <a:blip r:embed="rId5"/>
          <a:stretch>
            <a:fillRect/>
          </a:stretch>
        </p:blipFill>
        <p:spPr>
          <a:xfrm>
            <a:off x="6519985" y="2988409"/>
            <a:ext cx="1320800" cy="16383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a:t>
            </a:r>
          </a:p>
        </p:txBody>
      </p:sp>
      <p:sp>
        <p:nvSpPr>
          <p:cNvPr id="3" name="Content Placeholder 2"/>
          <p:cNvSpPr>
            <a:spLocks noGrp="1"/>
          </p:cNvSpPr>
          <p:nvPr>
            <p:ph idx="1"/>
          </p:nvPr>
        </p:nvSpPr>
        <p:spPr/>
        <p:txBody>
          <a:bodyPr>
            <a:normAutofit fontScale="92500"/>
          </a:bodyPr>
          <a:lstStyle/>
          <a:p>
            <a:r>
              <a:rPr lang="en-US" dirty="0"/>
              <a:t>212 York College students</a:t>
            </a:r>
          </a:p>
          <a:p>
            <a:r>
              <a:rPr lang="en-US" dirty="0"/>
              <a:t>Like Study 1, but counterbalanced for order of which detainee participants read about first</a:t>
            </a:r>
          </a:p>
          <a:p>
            <a:pPr lvl="1"/>
            <a:r>
              <a:rPr lang="en-US" dirty="0" err="1"/>
              <a:t>Malik</a:t>
            </a:r>
            <a:r>
              <a:rPr lang="en-US" dirty="0"/>
              <a:t> first, followed by </a:t>
            </a:r>
            <a:r>
              <a:rPr lang="en-US" dirty="0" err="1"/>
              <a:t>Farid</a:t>
            </a:r>
            <a:endParaRPr lang="en-US" dirty="0"/>
          </a:p>
          <a:p>
            <a:pPr lvl="1">
              <a:buNone/>
            </a:pPr>
            <a:r>
              <a:rPr lang="en-US" dirty="0"/>
              <a:t>or</a:t>
            </a:r>
          </a:p>
          <a:p>
            <a:pPr lvl="1"/>
            <a:r>
              <a:rPr lang="en-US" dirty="0" err="1"/>
              <a:t>Farid</a:t>
            </a:r>
            <a:r>
              <a:rPr lang="en-US" dirty="0"/>
              <a:t> first, followed by </a:t>
            </a:r>
            <a:r>
              <a:rPr lang="en-US" dirty="0" err="1"/>
              <a:t>Malik</a:t>
            </a:r>
            <a:endParaRPr lang="en-US" dirty="0"/>
          </a:p>
          <a:p>
            <a:r>
              <a:rPr lang="en-US" dirty="0"/>
              <a:t>Participants thus anchored their initial reactions to either </a:t>
            </a:r>
            <a:r>
              <a:rPr lang="en-US" dirty="0" err="1"/>
              <a:t>Malik</a:t>
            </a:r>
            <a:r>
              <a:rPr lang="en-US" dirty="0"/>
              <a:t> or </a:t>
            </a:r>
            <a:r>
              <a:rPr lang="en-US" dirty="0" err="1"/>
              <a:t>Farid</a:t>
            </a:r>
            <a:r>
              <a:rPr lang="en-US" dirty="0"/>
              <a:t>, and judged the second detainee relative to these initial reactions.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background on interrogation and torture</a:t>
            </a:r>
          </a:p>
        </p:txBody>
      </p:sp>
      <p:sp>
        <p:nvSpPr>
          <p:cNvPr id="3" name="Content Placeholder 2"/>
          <p:cNvSpPr>
            <a:spLocks noGrp="1"/>
          </p:cNvSpPr>
          <p:nvPr>
            <p:ph idx="1"/>
          </p:nvPr>
        </p:nvSpPr>
        <p:spPr>
          <a:xfrm>
            <a:off x="457200" y="1600200"/>
            <a:ext cx="8686800" cy="5257800"/>
          </a:xfrm>
        </p:spPr>
        <p:txBody>
          <a:bodyPr>
            <a:normAutofit fontScale="92500" lnSpcReduction="20000"/>
          </a:bodyPr>
          <a:lstStyle/>
          <a:p>
            <a:pPr marL="514350" indent="-514350">
              <a:buAutoNum type="arabicParenR"/>
            </a:pPr>
            <a:r>
              <a:rPr lang="en-US" dirty="0">
                <a:solidFill>
                  <a:srgbClr val="FFFFFF"/>
                </a:solidFill>
              </a:rPr>
              <a:t>Government forces (police, military, CIA, etc) have interrogation programs</a:t>
            </a:r>
          </a:p>
          <a:p>
            <a:pPr marL="514350" indent="-514350">
              <a:buAutoNum type="arabicParenR"/>
            </a:pPr>
            <a:r>
              <a:rPr lang="en-US" dirty="0">
                <a:solidFill>
                  <a:srgbClr val="FFFFFF"/>
                </a:solidFill>
              </a:rPr>
              <a:t>The supposed purpose of interrogation is to obtain true information (either accurate intelligence or a true confession to a crime)</a:t>
            </a:r>
          </a:p>
          <a:p>
            <a:pPr marL="514350" indent="-514350">
              <a:buAutoNum type="arabicParenR"/>
            </a:pPr>
            <a:r>
              <a:rPr lang="en-US" dirty="0">
                <a:solidFill>
                  <a:srgbClr val="FFFFFF"/>
                </a:solidFill>
              </a:rPr>
              <a:t>The infliction of excruciating physical and psychological suffering on detained persons is often employed during such interrogations</a:t>
            </a:r>
          </a:p>
          <a:p>
            <a:pPr marL="514350" indent="-514350">
              <a:buAutoNum type="arabicParenR"/>
            </a:pPr>
            <a:r>
              <a:rPr lang="en-US" dirty="0"/>
              <a:t>Governments often legally authorize as “Standard Operating Procedure” some of these horrific inflictions of suffering, and legally forbid (but often readily forgive) others</a:t>
            </a:r>
          </a:p>
          <a:p>
            <a:pPr marL="514350" indent="-514350">
              <a:buAutoNum type="arabicParenR"/>
            </a:pP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77999" y="1417637"/>
            <a:ext cx="5011615" cy="3318034"/>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are largely the same</a:t>
            </a:r>
          </a:p>
        </p:txBody>
      </p:sp>
      <p:sp>
        <p:nvSpPr>
          <p:cNvPr id="3" name="Content Placeholder 2"/>
          <p:cNvSpPr>
            <a:spLocks noGrp="1"/>
          </p:cNvSpPr>
          <p:nvPr>
            <p:ph idx="1"/>
          </p:nvPr>
        </p:nvSpPr>
        <p:spPr/>
        <p:txBody>
          <a:bodyPr/>
          <a:lstStyle/>
          <a:p>
            <a:r>
              <a:rPr lang="en-US" dirty="0"/>
              <a:t>Regarding:</a:t>
            </a:r>
          </a:p>
          <a:p>
            <a:pPr lvl="1"/>
            <a:r>
              <a:rPr lang="en-US" dirty="0"/>
              <a:t>Overlap in judgments of punishment and informational importance for each detainee</a:t>
            </a:r>
          </a:p>
          <a:p>
            <a:pPr lvl="1"/>
            <a:r>
              <a:rPr lang="en-US" dirty="0"/>
              <a:t>Overlap of both judgments with support for torture</a:t>
            </a:r>
          </a:p>
          <a:p>
            <a:pPr lvl="1"/>
            <a:r>
              <a:rPr lang="en-US" dirty="0"/>
              <a:t>Torture support rooted more in rated importance of punishment than importance of information</a:t>
            </a:r>
          </a:p>
          <a:p>
            <a:pPr lvl="1"/>
            <a:r>
              <a:rPr lang="en-US" dirty="0"/>
              <a:t>More support for torturing </a:t>
            </a:r>
            <a:r>
              <a:rPr lang="en-US" dirty="0" err="1"/>
              <a:t>Farid</a:t>
            </a:r>
            <a:r>
              <a:rPr lang="en-US" dirty="0"/>
              <a:t> (GHUI) than </a:t>
            </a:r>
            <a:r>
              <a:rPr lang="en-US" dirty="0" err="1"/>
              <a:t>Malik</a:t>
            </a:r>
            <a:r>
              <a:rPr lang="en-US" dirty="0"/>
              <a:t> (IHLI)</a:t>
            </a:r>
          </a:p>
          <a:p>
            <a:pPr lvl="1"/>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finding of Study 2</a:t>
            </a:r>
          </a:p>
        </p:txBody>
      </p:sp>
      <p:sp>
        <p:nvSpPr>
          <p:cNvPr id="3" name="Content Placeholder 2"/>
          <p:cNvSpPr>
            <a:spLocks noGrp="1"/>
          </p:cNvSpPr>
          <p:nvPr>
            <p:ph idx="1"/>
          </p:nvPr>
        </p:nvSpPr>
        <p:spPr>
          <a:xfrm>
            <a:off x="457200" y="1260231"/>
            <a:ext cx="8403492" cy="1506415"/>
          </a:xfrm>
        </p:spPr>
        <p:txBody>
          <a:bodyPr>
            <a:normAutofit lnSpcReduction="10000"/>
          </a:bodyPr>
          <a:lstStyle/>
          <a:p>
            <a:r>
              <a:rPr lang="en-US" dirty="0"/>
              <a:t>Reading first about innocent informed Malik (IHLI) substantially reduced participants’ inclination to torture EITHER detainee </a:t>
            </a:r>
          </a:p>
        </p:txBody>
      </p:sp>
      <p:pic>
        <p:nvPicPr>
          <p:cNvPr id="4" name="Picture 3"/>
          <p:cNvPicPr>
            <a:picLocks noChangeAspect="1"/>
          </p:cNvPicPr>
          <p:nvPr/>
        </p:nvPicPr>
        <p:blipFill>
          <a:blip r:embed="rId2"/>
          <a:stretch>
            <a:fillRect/>
          </a:stretch>
        </p:blipFill>
        <p:spPr>
          <a:xfrm>
            <a:off x="1643185" y="2766646"/>
            <a:ext cx="5652418" cy="3788508"/>
          </a:xfrm>
          <a:prstGeom prst="rect">
            <a:avLst/>
          </a:prstGeom>
        </p:spPr>
      </p:pic>
      <p:sp>
        <p:nvSpPr>
          <p:cNvPr id="5" name="TextBox 4"/>
          <p:cNvSpPr txBox="1"/>
          <p:nvPr/>
        </p:nvSpPr>
        <p:spPr>
          <a:xfrm>
            <a:off x="-1" y="3341076"/>
            <a:ext cx="1643185" cy="1754327"/>
          </a:xfrm>
          <a:prstGeom prst="rect">
            <a:avLst/>
          </a:prstGeom>
          <a:noFill/>
        </p:spPr>
        <p:txBody>
          <a:bodyPr wrap="square" rtlCol="0">
            <a:spAutoFit/>
          </a:bodyPr>
          <a:lstStyle/>
          <a:p>
            <a:r>
              <a:rPr lang="en-US" dirty="0"/>
              <a:t>Mean proportion of CDSI recommended for each detainee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Punitive reactions help explain this effect</a:t>
            </a:r>
          </a:p>
        </p:txBody>
      </p:sp>
      <p:sp>
        <p:nvSpPr>
          <p:cNvPr id="3" name="Content Placeholder 2"/>
          <p:cNvSpPr>
            <a:spLocks noGrp="1"/>
          </p:cNvSpPr>
          <p:nvPr>
            <p:ph idx="1"/>
          </p:nvPr>
        </p:nvSpPr>
        <p:spPr>
          <a:xfrm>
            <a:off x="457200" y="1600201"/>
            <a:ext cx="8229600" cy="1506414"/>
          </a:xfrm>
        </p:spPr>
        <p:txBody>
          <a:bodyPr>
            <a:normAutofit fontScale="85000" lnSpcReduction="20000"/>
          </a:bodyPr>
          <a:lstStyle/>
          <a:p>
            <a:r>
              <a:rPr lang="en-US" dirty="0"/>
              <a:t>Part of the reason for this strong effect is that, when presented with </a:t>
            </a:r>
            <a:r>
              <a:rPr lang="en-US" dirty="0" err="1"/>
              <a:t>Farid</a:t>
            </a:r>
            <a:r>
              <a:rPr lang="en-US" dirty="0"/>
              <a:t> (GHUI) first, participants rated the need to punish the “first detainee” considerably higher compared to when that first detainee was </a:t>
            </a:r>
            <a:r>
              <a:rPr lang="en-US" dirty="0" err="1"/>
              <a:t>Malik</a:t>
            </a:r>
            <a:r>
              <a:rPr lang="en-US" dirty="0"/>
              <a:t> (IHLI)</a:t>
            </a:r>
          </a:p>
          <a:p>
            <a:endParaRPr lang="en-US" dirty="0"/>
          </a:p>
        </p:txBody>
      </p:sp>
      <p:pic>
        <p:nvPicPr>
          <p:cNvPr id="4" name="Picture 3"/>
          <p:cNvPicPr>
            <a:picLocks noChangeAspect="1"/>
          </p:cNvPicPr>
          <p:nvPr/>
        </p:nvPicPr>
        <p:blipFill>
          <a:blip r:embed="rId2"/>
          <a:stretch>
            <a:fillRect/>
          </a:stretch>
        </p:blipFill>
        <p:spPr>
          <a:xfrm>
            <a:off x="1357922" y="3106615"/>
            <a:ext cx="6234235" cy="3632766"/>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a:t>
            </a:r>
          </a:p>
        </p:txBody>
      </p:sp>
      <p:sp>
        <p:nvSpPr>
          <p:cNvPr id="3" name="Content Placeholder 2"/>
          <p:cNvSpPr>
            <a:spLocks noGrp="1"/>
          </p:cNvSpPr>
          <p:nvPr>
            <p:ph idx="1"/>
          </p:nvPr>
        </p:nvSpPr>
        <p:spPr/>
        <p:txBody>
          <a:bodyPr/>
          <a:lstStyle/>
          <a:p>
            <a:r>
              <a:rPr lang="en-US" dirty="0"/>
              <a:t>Saliently reminding people that detainees can be informed but innocent may reduce popular inclinations to torture detainees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3-no names</a:t>
            </a:r>
          </a:p>
        </p:txBody>
      </p:sp>
      <p:sp>
        <p:nvSpPr>
          <p:cNvPr id="3" name="Content Placeholder 2"/>
          <p:cNvSpPr>
            <a:spLocks noGrp="1"/>
          </p:cNvSpPr>
          <p:nvPr>
            <p:ph idx="1"/>
          </p:nvPr>
        </p:nvSpPr>
        <p:spPr>
          <a:xfrm>
            <a:off x="457199" y="1600200"/>
            <a:ext cx="8393723" cy="4925646"/>
          </a:xfrm>
        </p:spPr>
        <p:txBody>
          <a:bodyPr>
            <a:normAutofit fontScale="77500" lnSpcReduction="20000"/>
          </a:bodyPr>
          <a:lstStyle/>
          <a:p>
            <a:r>
              <a:rPr lang="en-US" dirty="0"/>
              <a:t>This is the one with two samples, one of 199 participants, one of 398 participants, both sets from York College</a:t>
            </a:r>
          </a:p>
          <a:p>
            <a:r>
              <a:rPr lang="en-US" dirty="0"/>
              <a:t>We greatly simplified the introduction of the detainees, simply describing them as:</a:t>
            </a:r>
          </a:p>
          <a:p>
            <a:pPr>
              <a:buNone/>
            </a:pPr>
            <a:r>
              <a:rPr lang="en-US" dirty="0"/>
              <a:t> </a:t>
            </a:r>
          </a:p>
          <a:p>
            <a:r>
              <a:rPr lang="en-US" dirty="0"/>
              <a:t>Innocent but Highly Likely to be Informed (IHLI)</a:t>
            </a:r>
          </a:p>
          <a:p>
            <a:pPr>
              <a:buNone/>
            </a:pPr>
            <a:r>
              <a:rPr lang="en-US" dirty="0"/>
              <a:t> </a:t>
            </a:r>
          </a:p>
          <a:p>
            <a:pPr>
              <a:buNone/>
            </a:pPr>
            <a:r>
              <a:rPr lang="en-US" dirty="0"/>
              <a:t>     and</a:t>
            </a:r>
          </a:p>
          <a:p>
            <a:pPr>
              <a:buNone/>
            </a:pPr>
            <a:r>
              <a:rPr lang="en-US" dirty="0"/>
              <a:t> </a:t>
            </a:r>
          </a:p>
          <a:p>
            <a:r>
              <a:rPr lang="en-US" dirty="0"/>
              <a:t>Guilty but Highly </a:t>
            </a:r>
            <a:r>
              <a:rPr lang="en-US" dirty="0" err="1"/>
              <a:t>Unlikley</a:t>
            </a:r>
            <a:r>
              <a:rPr lang="en-US" dirty="0"/>
              <a:t> to be Informed (GHUI) </a:t>
            </a:r>
          </a:p>
          <a:p>
            <a:pPr>
              <a:buNone/>
            </a:pPr>
            <a:r>
              <a:rPr lang="en-US" dirty="0"/>
              <a:t> </a:t>
            </a:r>
          </a:p>
          <a:p>
            <a:r>
              <a:rPr lang="en-US" dirty="0"/>
              <a:t>We also left out measures assessing punitive and informational motivations</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(I)</a:t>
            </a:r>
          </a:p>
        </p:txBody>
      </p:sp>
      <p:sp>
        <p:nvSpPr>
          <p:cNvPr id="3" name="Content Placeholder 2"/>
          <p:cNvSpPr>
            <a:spLocks noGrp="1"/>
          </p:cNvSpPr>
          <p:nvPr>
            <p:ph idx="1"/>
          </p:nvPr>
        </p:nvSpPr>
        <p:spPr/>
        <p:txBody>
          <a:bodyPr/>
          <a:lstStyle/>
          <a:p>
            <a:r>
              <a:rPr lang="en-US" dirty="0"/>
              <a:t>Results largely the same (though weaker) for ACSI</a:t>
            </a:r>
          </a:p>
          <a:p>
            <a:pPr>
              <a:buNone/>
            </a:pPr>
            <a:endParaRPr lang="en-US" dirty="0"/>
          </a:p>
        </p:txBody>
      </p:sp>
      <p:pic>
        <p:nvPicPr>
          <p:cNvPr id="4" name="Picture 3"/>
          <p:cNvPicPr>
            <a:picLocks noChangeAspect="1"/>
          </p:cNvPicPr>
          <p:nvPr/>
        </p:nvPicPr>
        <p:blipFill>
          <a:blip r:embed="rId2"/>
          <a:stretch>
            <a:fillRect/>
          </a:stretch>
        </p:blipFill>
        <p:spPr>
          <a:xfrm>
            <a:off x="1475154" y="2722084"/>
            <a:ext cx="5739422" cy="3699720"/>
          </a:xfrm>
          <a:prstGeom prst="rect">
            <a:avLst/>
          </a:prstGeom>
        </p:spPr>
      </p:pic>
      <p:sp>
        <p:nvSpPr>
          <p:cNvPr id="5" name="Rectangle 4"/>
          <p:cNvSpPr/>
          <p:nvPr/>
        </p:nvSpPr>
        <p:spPr>
          <a:xfrm>
            <a:off x="4122615" y="2722084"/>
            <a:ext cx="2041769" cy="39014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(II)</a:t>
            </a:r>
          </a:p>
        </p:txBody>
      </p:sp>
      <p:sp>
        <p:nvSpPr>
          <p:cNvPr id="3" name="Content Placeholder 2"/>
          <p:cNvSpPr>
            <a:spLocks noGrp="1"/>
          </p:cNvSpPr>
          <p:nvPr>
            <p:ph idx="1"/>
          </p:nvPr>
        </p:nvSpPr>
        <p:spPr/>
        <p:txBody>
          <a:bodyPr/>
          <a:lstStyle/>
          <a:p>
            <a:r>
              <a:rPr lang="en-US" dirty="0"/>
              <a:t>Results largely the same for CDSI</a:t>
            </a:r>
          </a:p>
          <a:p>
            <a:pPr>
              <a:buNone/>
            </a:pPr>
            <a:endParaRPr lang="en-US" dirty="0"/>
          </a:p>
        </p:txBody>
      </p:sp>
      <p:pic>
        <p:nvPicPr>
          <p:cNvPr id="6" name="Picture 5"/>
          <p:cNvPicPr>
            <a:picLocks noChangeAspect="1"/>
          </p:cNvPicPr>
          <p:nvPr/>
        </p:nvPicPr>
        <p:blipFill>
          <a:blip r:embed="rId2"/>
          <a:stretch>
            <a:fillRect/>
          </a:stretch>
        </p:blipFill>
        <p:spPr>
          <a:xfrm>
            <a:off x="1152768" y="2386572"/>
            <a:ext cx="6378331" cy="4314753"/>
          </a:xfrm>
          <a:prstGeom prst="rect">
            <a:avLst/>
          </a:prstGeom>
        </p:spPr>
      </p:pic>
      <p:sp>
        <p:nvSpPr>
          <p:cNvPr id="7" name="Rectangle 6"/>
          <p:cNvSpPr/>
          <p:nvPr/>
        </p:nvSpPr>
        <p:spPr>
          <a:xfrm>
            <a:off x="4024924" y="2755044"/>
            <a:ext cx="2481384" cy="394628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1600200"/>
            <a:ext cx="8229600" cy="4769338"/>
          </a:xfrm>
        </p:spPr>
        <p:txBody>
          <a:bodyPr>
            <a:normAutofit fontScale="77500" lnSpcReduction="20000"/>
          </a:bodyPr>
          <a:lstStyle/>
          <a:p>
            <a:pPr>
              <a:buNone/>
            </a:pPr>
            <a:endParaRPr lang="en-US" dirty="0"/>
          </a:p>
          <a:p>
            <a:r>
              <a:rPr lang="en-US" dirty="0"/>
              <a:t>Participants would rather torture a probably “guilty” detainee probably not hiding information than a probably “innocent” detainee probably hiding information. </a:t>
            </a:r>
          </a:p>
          <a:p>
            <a:r>
              <a:rPr lang="en-US" dirty="0"/>
              <a:t>This preference is evident regardless of order in which detainees are presented</a:t>
            </a:r>
          </a:p>
          <a:p>
            <a:r>
              <a:rPr lang="en-US" dirty="0"/>
              <a:t>When controlling for punitive motivations, informational motivations have a negligible relationship with support for torture.</a:t>
            </a:r>
          </a:p>
          <a:p>
            <a:r>
              <a:rPr lang="en-US" dirty="0"/>
              <a:t>Anchoring participants’ impression of detainees with an innocent but informed detainee reduces support for torturing either detainee. </a:t>
            </a:r>
          </a:p>
          <a:p>
            <a:r>
              <a:rPr lang="en-US" dirty="0"/>
              <a:t>Scenario setting and names of detainees do not make a difference to this pattern of findings</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of relevance (I)</a:t>
            </a:r>
          </a:p>
        </p:txBody>
      </p:sp>
      <p:sp>
        <p:nvSpPr>
          <p:cNvPr id="3" name="Content Placeholder 2"/>
          <p:cNvSpPr>
            <a:spLocks noGrp="1"/>
          </p:cNvSpPr>
          <p:nvPr>
            <p:ph idx="1"/>
          </p:nvPr>
        </p:nvSpPr>
        <p:spPr>
          <a:xfrm>
            <a:off x="457200" y="1147857"/>
            <a:ext cx="8229600" cy="3958492"/>
          </a:xfrm>
        </p:spPr>
        <p:txBody>
          <a:bodyPr/>
          <a:lstStyle/>
          <a:p>
            <a:r>
              <a:rPr lang="en-US" dirty="0"/>
              <a:t>York College sample as a “recruitment vulnerable” sample, militarily speaking (ROTC on campus).  York students might one day be ordered to torture by military brass.</a:t>
            </a:r>
          </a:p>
        </p:txBody>
      </p:sp>
      <p:pic>
        <p:nvPicPr>
          <p:cNvPr id="6" name="Picture 5"/>
          <p:cNvPicPr>
            <a:picLocks noChangeAspect="1"/>
          </p:cNvPicPr>
          <p:nvPr/>
        </p:nvPicPr>
        <p:blipFill>
          <a:blip r:embed="rId2"/>
          <a:stretch>
            <a:fillRect/>
          </a:stretch>
        </p:blipFill>
        <p:spPr>
          <a:xfrm>
            <a:off x="200269" y="3630246"/>
            <a:ext cx="4191000" cy="274320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041" y="3630246"/>
            <a:ext cx="4742959" cy="2667915"/>
          </a:xfrm>
          <a:prstGeom prst="rect">
            <a:avLst/>
          </a:prstGeom>
        </p:spPr>
      </p:pic>
      <p:sp>
        <p:nvSpPr>
          <p:cNvPr id="8" name="TextBox 7"/>
          <p:cNvSpPr txBox="1"/>
          <p:nvPr/>
        </p:nvSpPr>
        <p:spPr>
          <a:xfrm>
            <a:off x="935892" y="3127103"/>
            <a:ext cx="2377574" cy="369332"/>
          </a:xfrm>
          <a:prstGeom prst="rect">
            <a:avLst/>
          </a:prstGeom>
          <a:noFill/>
        </p:spPr>
        <p:txBody>
          <a:bodyPr wrap="none" rtlCol="0">
            <a:spAutoFit/>
          </a:bodyPr>
          <a:lstStyle/>
          <a:p>
            <a:r>
              <a:rPr lang="en-US" dirty="0"/>
              <a:t>The Joint Chiefs of Staff</a:t>
            </a:r>
          </a:p>
        </p:txBody>
      </p:sp>
      <p:sp>
        <p:nvSpPr>
          <p:cNvPr id="9" name="TextBox 8"/>
          <p:cNvSpPr txBox="1"/>
          <p:nvPr/>
        </p:nvSpPr>
        <p:spPr>
          <a:xfrm>
            <a:off x="5316672" y="3127103"/>
            <a:ext cx="2544286" cy="369332"/>
          </a:xfrm>
          <a:prstGeom prst="rect">
            <a:avLst/>
          </a:prstGeom>
          <a:noFill/>
        </p:spPr>
        <p:txBody>
          <a:bodyPr wrap="none" rtlCol="0">
            <a:spAutoFit/>
          </a:bodyPr>
          <a:lstStyle/>
          <a:p>
            <a:r>
              <a:rPr lang="en-US" dirty="0"/>
              <a:t>The Commander-in-Chief</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of relevance (II)</a:t>
            </a:r>
          </a:p>
        </p:txBody>
      </p:sp>
      <p:sp>
        <p:nvSpPr>
          <p:cNvPr id="3" name="Content Placeholder 2"/>
          <p:cNvSpPr>
            <a:spLocks noGrp="1"/>
          </p:cNvSpPr>
          <p:nvPr>
            <p:ph idx="1"/>
          </p:nvPr>
        </p:nvSpPr>
        <p:spPr>
          <a:xfrm>
            <a:off x="457200" y="1417638"/>
            <a:ext cx="8229600" cy="4525963"/>
          </a:xfrm>
        </p:spPr>
        <p:txBody>
          <a:bodyPr/>
          <a:lstStyle/>
          <a:p>
            <a:r>
              <a:rPr lang="en-US" dirty="0"/>
              <a:t>Legal implications regarding the constitutionality of torture</a:t>
            </a:r>
          </a:p>
          <a:p>
            <a:pPr lvl="1"/>
            <a:r>
              <a:rPr lang="en-US" dirty="0"/>
              <a:t>One supreme court justice claimed the 8</a:t>
            </a:r>
            <a:r>
              <a:rPr lang="en-US" baseline="30000" dirty="0"/>
              <a:t>th</a:t>
            </a:r>
            <a:r>
              <a:rPr lang="en-US" dirty="0"/>
              <a:t> amendment does not forbid interrogation torture since interrogations are for information from the legally innocent, not punishing the legally guilty</a:t>
            </a:r>
          </a:p>
          <a:p>
            <a:endParaRPr lang="en-US" dirty="0"/>
          </a:p>
        </p:txBody>
      </p:sp>
      <p:pic>
        <p:nvPicPr>
          <p:cNvPr id="4" name="Picture 3"/>
          <p:cNvPicPr>
            <a:picLocks noChangeAspect="1"/>
          </p:cNvPicPr>
          <p:nvPr/>
        </p:nvPicPr>
        <p:blipFill>
          <a:blip r:embed="rId2"/>
          <a:stretch>
            <a:fillRect/>
          </a:stretch>
        </p:blipFill>
        <p:spPr>
          <a:xfrm>
            <a:off x="2526811" y="4488040"/>
            <a:ext cx="3797300" cy="2133600"/>
          </a:xfrm>
          <a:prstGeom prst="rect">
            <a:avLst/>
          </a:prstGeom>
        </p:spPr>
      </p:pic>
      <p:sp>
        <p:nvSpPr>
          <p:cNvPr id="5" name="TextBox 4"/>
          <p:cNvSpPr txBox="1"/>
          <p:nvPr/>
        </p:nvSpPr>
        <p:spPr>
          <a:xfrm>
            <a:off x="664308" y="6252308"/>
            <a:ext cx="1546321" cy="369332"/>
          </a:xfrm>
          <a:prstGeom prst="rect">
            <a:avLst/>
          </a:prstGeom>
          <a:noFill/>
        </p:spPr>
        <p:txBody>
          <a:bodyPr wrap="none" rtlCol="0">
            <a:spAutoFit/>
          </a:bodyPr>
          <a:lstStyle/>
          <a:p>
            <a:r>
              <a:rPr lang="en-US" b="1" dirty="0" err="1"/>
              <a:t>Antonin</a:t>
            </a:r>
            <a:r>
              <a:rPr lang="en-US" b="1" dirty="0"/>
              <a:t> Scalia</a:t>
            </a:r>
          </a:p>
        </p:txBody>
      </p:sp>
      <p:sp>
        <p:nvSpPr>
          <p:cNvPr id="6" name="TextBox 5"/>
          <p:cNvSpPr txBox="1"/>
          <p:nvPr/>
        </p:nvSpPr>
        <p:spPr>
          <a:xfrm>
            <a:off x="6504971" y="4386805"/>
            <a:ext cx="2488557" cy="2308324"/>
          </a:xfrm>
          <a:prstGeom prst="rect">
            <a:avLst/>
          </a:prstGeom>
          <a:noFill/>
        </p:spPr>
        <p:txBody>
          <a:bodyPr wrap="square" rtlCol="0">
            <a:spAutoFit/>
          </a:bodyPr>
          <a:lstStyle/>
          <a:p>
            <a:r>
              <a:rPr lang="en-US" dirty="0"/>
              <a:t>Scalia’s logic: interrogation torture doesn’t violate constitutional prohibition on cruel and unusual punishment because it’s not punishment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background on interrogation and torture</a:t>
            </a:r>
          </a:p>
        </p:txBody>
      </p:sp>
      <p:sp>
        <p:nvSpPr>
          <p:cNvPr id="3" name="Content Placeholder 2"/>
          <p:cNvSpPr>
            <a:spLocks noGrp="1"/>
          </p:cNvSpPr>
          <p:nvPr>
            <p:ph idx="1"/>
          </p:nvPr>
        </p:nvSpPr>
        <p:spPr>
          <a:xfrm>
            <a:off x="457200" y="1600200"/>
            <a:ext cx="8686800" cy="5257800"/>
          </a:xfrm>
        </p:spPr>
        <p:txBody>
          <a:bodyPr>
            <a:normAutofit fontScale="92500" lnSpcReduction="20000"/>
          </a:bodyPr>
          <a:lstStyle/>
          <a:p>
            <a:pPr marL="514350" indent="-514350">
              <a:buAutoNum type="arabicParenR"/>
            </a:pPr>
            <a:r>
              <a:rPr lang="en-US" dirty="0"/>
              <a:t>Government forces (police, military, CIA, etc) have interrogation programs</a:t>
            </a:r>
          </a:p>
          <a:p>
            <a:pPr marL="514350" indent="-514350">
              <a:buAutoNum type="arabicParenR"/>
            </a:pPr>
            <a:r>
              <a:rPr lang="en-US" dirty="0"/>
              <a:t>The supposed purpose of interrogation is to obtain true information (either accurate intelligence or a true confession to a crime)</a:t>
            </a:r>
          </a:p>
          <a:p>
            <a:pPr marL="514350" indent="-514350">
              <a:buAutoNum type="arabicParenR"/>
            </a:pPr>
            <a:r>
              <a:rPr lang="en-US" dirty="0"/>
              <a:t>The infliction of excruciating physical and psychological suffering on detained persons is often employed during such interrogations</a:t>
            </a:r>
          </a:p>
          <a:p>
            <a:pPr marL="514350" indent="-514350">
              <a:buAutoNum type="arabicParenR"/>
            </a:pPr>
            <a:r>
              <a:rPr lang="en-US" dirty="0"/>
              <a:t>Governments often legally authorize as “Standard Operating Procedure” some of these horrific inflictions of suffering, and legally forbid (but often readily forgive) others</a:t>
            </a:r>
          </a:p>
          <a:p>
            <a:pPr marL="514350" indent="-514350">
              <a:buAutoNum type="arabicParenR"/>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8729"/>
            <a:ext cx="8229600" cy="1143000"/>
          </a:xfrm>
        </p:spPr>
        <p:txBody>
          <a:bodyPr>
            <a:normAutofit fontScale="90000"/>
          </a:bodyPr>
          <a:lstStyle/>
          <a:p>
            <a:r>
              <a:rPr lang="en-US" dirty="0"/>
              <a:t>But among those who are actually likely to administer torture at the grunt level (like those recruited into the armed forces by the ROTC)</a:t>
            </a:r>
          </a:p>
        </p:txBody>
      </p:sp>
      <p:sp>
        <p:nvSpPr>
          <p:cNvPr id="3" name="Content Placeholder 2"/>
          <p:cNvSpPr>
            <a:spLocks noGrp="1"/>
          </p:cNvSpPr>
          <p:nvPr>
            <p:ph idx="1"/>
          </p:nvPr>
        </p:nvSpPr>
        <p:spPr>
          <a:xfrm>
            <a:off x="196770" y="2604304"/>
            <a:ext cx="8490030" cy="3521859"/>
          </a:xfrm>
        </p:spPr>
        <p:txBody>
          <a:bodyPr>
            <a:normAutofit lnSpcReduction="10000"/>
          </a:bodyPr>
          <a:lstStyle/>
          <a:p>
            <a:r>
              <a:rPr lang="en-US" dirty="0"/>
              <a:t>The infliction of torture is motivated primarily by punitive concerns</a:t>
            </a:r>
          </a:p>
          <a:p>
            <a:r>
              <a:rPr lang="en-US" dirty="0"/>
              <a:t>Informational concerns barely register</a:t>
            </a:r>
          </a:p>
          <a:p>
            <a:r>
              <a:rPr lang="en-US" dirty="0"/>
              <a:t>To a large extent, this makes perfect sense, since torturing people is highly unlikely to elicit true information, but highly likely to be experienced by the tortured as punishment.</a:t>
            </a:r>
          </a:p>
        </p:txBody>
      </p:sp>
    </p:spTree>
    <p:extLst>
      <p:ext uri="{BB962C8B-B14F-4D97-AF65-F5344CB8AC3E}">
        <p14:creationId xmlns:p14="http://schemas.microsoft.com/office/powerpoint/2010/main" val="3631477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reality, torture is a truth-killer</a:t>
            </a:r>
          </a:p>
        </p:txBody>
      </p:sp>
      <p:sp>
        <p:nvSpPr>
          <p:cNvPr id="3" name="Content Placeholder 2"/>
          <p:cNvSpPr>
            <a:spLocks noGrp="1"/>
          </p:cNvSpPr>
          <p:nvPr>
            <p:ph idx="1"/>
          </p:nvPr>
        </p:nvSpPr>
        <p:spPr/>
        <p:txBody>
          <a:bodyPr>
            <a:normAutofit fontScale="92500" lnSpcReduction="20000"/>
          </a:bodyPr>
          <a:lstStyle/>
          <a:p>
            <a:pPr>
              <a:buNone/>
            </a:pPr>
            <a:r>
              <a:rPr lang="en-US" dirty="0"/>
              <a:t>5 ) “Infliction of suffering”—let’s just call it torture—is a lousy method of obtaining true information, inferior to almost any other method of fact-gathering.</a:t>
            </a:r>
            <a:endParaRPr lang="en-US" dirty="0">
              <a:solidFill>
                <a:srgbClr val="FFFFFF"/>
              </a:solidFill>
            </a:endParaRPr>
          </a:p>
          <a:p>
            <a:pPr>
              <a:buNone/>
            </a:pPr>
            <a:r>
              <a:rPr lang="en-US" dirty="0">
                <a:solidFill>
                  <a:srgbClr val="FFFFFF"/>
                </a:solidFill>
              </a:rPr>
              <a:t>6) It is, however</a:t>
            </a:r>
            <a:r>
              <a:rPr lang="en-US" dirty="0">
                <a:solidFill>
                  <a:schemeClr val="bg1"/>
                </a:solidFill>
              </a:rPr>
              <a:t>, a sometimes effective way of obtaining forced claims of fact for propaganda purposes or to make interrogators feel better about their hunches.</a:t>
            </a:r>
          </a:p>
          <a:p>
            <a:pPr>
              <a:buNone/>
            </a:pPr>
            <a:r>
              <a:rPr lang="en-US" dirty="0">
                <a:solidFill>
                  <a:schemeClr val="bg1"/>
                </a:solidFill>
              </a:rPr>
              <a:t>6) It is also a human rights abuse and crime against humanity, morally repulsive by any working sense of “Do unto others” morality.</a:t>
            </a:r>
          </a:p>
        </p:txBody>
      </p:sp>
      <p:pic>
        <p:nvPicPr>
          <p:cNvPr id="4" name="Picture 3"/>
          <p:cNvPicPr>
            <a:picLocks noChangeAspect="1"/>
          </p:cNvPicPr>
          <p:nvPr/>
        </p:nvPicPr>
        <p:blipFill>
          <a:blip r:embed="rId2"/>
          <a:stretch>
            <a:fillRect/>
          </a:stretch>
        </p:blipFill>
        <p:spPr>
          <a:xfrm>
            <a:off x="1085850" y="3206750"/>
            <a:ext cx="2324100" cy="3492500"/>
          </a:xfrm>
          <a:prstGeom prst="rect">
            <a:avLst/>
          </a:prstGeom>
        </p:spPr>
      </p:pic>
      <p:sp>
        <p:nvSpPr>
          <p:cNvPr id="5" name="TextBox 4"/>
          <p:cNvSpPr txBox="1"/>
          <p:nvPr/>
        </p:nvSpPr>
        <p:spPr>
          <a:xfrm>
            <a:off x="4552462" y="3731846"/>
            <a:ext cx="4005384" cy="1200329"/>
          </a:xfrm>
          <a:prstGeom prst="rect">
            <a:avLst/>
          </a:prstGeom>
          <a:noFill/>
        </p:spPr>
        <p:txBody>
          <a:bodyPr wrap="square" rtlCol="0">
            <a:spAutoFit/>
          </a:bodyPr>
          <a:lstStyle/>
          <a:p>
            <a:r>
              <a:rPr lang="en-US" dirty="0"/>
              <a:t>See also:</a:t>
            </a:r>
          </a:p>
          <a:p>
            <a:r>
              <a:rPr lang="en-US" dirty="0" err="1"/>
              <a:t>Costanzo</a:t>
            </a:r>
            <a:r>
              <a:rPr lang="en-US" dirty="0"/>
              <a:t> &amp; </a:t>
            </a:r>
            <a:r>
              <a:rPr lang="en-US" dirty="0" err="1"/>
              <a:t>Gerrity</a:t>
            </a:r>
            <a:r>
              <a:rPr lang="en-US" dirty="0"/>
              <a:t> (2009)</a:t>
            </a:r>
          </a:p>
          <a:p>
            <a:r>
              <a:rPr lang="en-US" dirty="0" err="1"/>
              <a:t>Ghosh</a:t>
            </a:r>
            <a:r>
              <a:rPr lang="en-US" dirty="0"/>
              <a:t> (2009)</a:t>
            </a:r>
          </a:p>
          <a:p>
            <a:r>
              <a:rPr lang="en-US" dirty="0"/>
              <a:t>O’Mara (2015)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reality, torture is a truth-killer</a:t>
            </a:r>
          </a:p>
        </p:txBody>
      </p:sp>
      <p:sp>
        <p:nvSpPr>
          <p:cNvPr id="3" name="Content Placeholder 2"/>
          <p:cNvSpPr>
            <a:spLocks noGrp="1"/>
          </p:cNvSpPr>
          <p:nvPr>
            <p:ph idx="1"/>
          </p:nvPr>
        </p:nvSpPr>
        <p:spPr/>
        <p:txBody>
          <a:bodyPr>
            <a:normAutofit fontScale="92500" lnSpcReduction="20000"/>
          </a:bodyPr>
          <a:lstStyle/>
          <a:p>
            <a:pPr>
              <a:buNone/>
            </a:pPr>
            <a:r>
              <a:rPr lang="en-US" dirty="0">
                <a:solidFill>
                  <a:srgbClr val="FFFFFF"/>
                </a:solidFill>
              </a:rPr>
              <a:t>5 ) “Infliction of suffering”—let’s just call it torture—is a lousy method of obtaining true information, inferior to almost any other method of fact-gathering.</a:t>
            </a:r>
          </a:p>
          <a:p>
            <a:pPr>
              <a:buNone/>
            </a:pPr>
            <a:r>
              <a:rPr lang="en-US" dirty="0"/>
              <a:t>6) It is, however, a sometimes effective way of obtaining forced claims of fact for propaganda purposes, to avoid fair trials, or to make interrogators feel better about their hunches.</a:t>
            </a:r>
          </a:p>
          <a:p>
            <a:pPr>
              <a:buNone/>
            </a:pPr>
            <a:r>
              <a:rPr lang="en-US" dirty="0">
                <a:solidFill>
                  <a:srgbClr val="FFFFFF"/>
                </a:solidFill>
              </a:rPr>
              <a:t>7) It is also a human rights abuse and crime against humanity, morally repulsive by any working sense of “Do unto others” morality.</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7307" y="1279353"/>
            <a:ext cx="2885657" cy="1928373"/>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3538" y="4858204"/>
            <a:ext cx="3596787" cy="19997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6350</TotalTime>
  <Words>6203</Words>
  <Application>Microsoft Macintosh PowerPoint</Application>
  <PresentationFormat>On-screen Show (4:3)</PresentationFormat>
  <Paragraphs>341</Paragraphs>
  <Slides>70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70</vt:i4>
      </vt:variant>
    </vt:vector>
  </HeadingPairs>
  <TitlesOfParts>
    <vt:vector size="73" baseType="lpstr">
      <vt:lpstr>Arial</vt:lpstr>
      <vt:lpstr>Calibri</vt:lpstr>
      <vt:lpstr>Office Theme</vt:lpstr>
      <vt:lpstr>Torture is punishment  Evidence that punitive motives eclipse informational motives among supporters of "enhanced interrogation" torture</vt:lpstr>
      <vt:lpstr>Based on a manuscript by Hansen &amp; Callaghan (undergoing revisions after reviewer feedback)</vt:lpstr>
      <vt:lpstr>Some background on interrogation and torture</vt:lpstr>
      <vt:lpstr>Some background on interrogation and torture</vt:lpstr>
      <vt:lpstr>Some background on interrogation and torture</vt:lpstr>
      <vt:lpstr>Some background on interrogation and torture</vt:lpstr>
      <vt:lpstr>Some background on interrogation and torture</vt:lpstr>
      <vt:lpstr>In reality, torture is a truth-killer</vt:lpstr>
      <vt:lpstr>In reality, torture is a truth-killer</vt:lpstr>
      <vt:lpstr>In reality, torture is a truth-killer</vt:lpstr>
      <vt:lpstr>In reality, torture is a truth-killer</vt:lpstr>
      <vt:lpstr>But people think torture is a truth-enhancer</vt:lpstr>
      <vt:lpstr>But people think torture is a truth-enhancer</vt:lpstr>
      <vt:lpstr>But people think torture is a truth-enhancer</vt:lpstr>
      <vt:lpstr>So a “rough justice brings good things” mentality may explain this intuition</vt:lpstr>
      <vt:lpstr>So a “rough justice brings good things” mentality may explain this intuition</vt:lpstr>
      <vt:lpstr>So a “rough justice brings good things” mentality may explain this intuition</vt:lpstr>
      <vt:lpstr>In fact, the mixed motivations might partially explain why torture is so notorious for obtaining false and redundant information. </vt:lpstr>
      <vt:lpstr>Some people, though, openly admit that information is a minor concern</vt:lpstr>
      <vt:lpstr>Overview of the studies</vt:lpstr>
      <vt:lpstr>Overview of the studies</vt:lpstr>
      <vt:lpstr>Overview of the studies</vt:lpstr>
      <vt:lpstr>Overview of the studies</vt:lpstr>
      <vt:lpstr>Overview of the studies</vt:lpstr>
      <vt:lpstr>Overview of the studies</vt:lpstr>
      <vt:lpstr>Participants imagine…</vt:lpstr>
      <vt:lpstr>Malik (IHLI detainee)</vt:lpstr>
      <vt:lpstr>Farid (GHUI detainee)</vt:lpstr>
      <vt:lpstr>Why not have participants consider a blend of Malik and Farid?</vt:lpstr>
      <vt:lpstr>Why not have participants consider a blend of Malik and Farid?</vt:lpstr>
      <vt:lpstr>Why not have participants consider a blend of Malik and Farid?</vt:lpstr>
      <vt:lpstr>Why not have participants consider a blend of Malik and Farid?</vt:lpstr>
      <vt:lpstr>Why not have participants consider a blend of Malik and Farid?</vt:lpstr>
      <vt:lpstr>Dependent measures (I)</vt:lpstr>
      <vt:lpstr>Dependent measures (II)</vt:lpstr>
      <vt:lpstr>Dependent measures (III)</vt:lpstr>
      <vt:lpstr>Concretely Described Severe Interrogation (CDSI) methods</vt:lpstr>
      <vt:lpstr>Concretely Described Severe Interrogation (CDSI) methods</vt:lpstr>
      <vt:lpstr>Concretely Described Severe Interrogation (CDSI) methods</vt:lpstr>
      <vt:lpstr>Concretely Described Severe Interrogation (CDSI) methods</vt:lpstr>
      <vt:lpstr>Concretely Described Severe Interrogation (CDSI) methods</vt:lpstr>
      <vt:lpstr>Concretely Described Severe Interrogation (CDSI) methods</vt:lpstr>
      <vt:lpstr>Concretely-Described Severe Interrogation (CDSI) methods</vt:lpstr>
      <vt:lpstr>Concretely-Described Severe Interrogation (CDSI) methods</vt:lpstr>
      <vt:lpstr>Concretely-Described Severe Interrogation (CDSI) methods</vt:lpstr>
      <vt:lpstr>Concretely-Described Severe Interrogation (CDSI) methods</vt:lpstr>
      <vt:lpstr>Concretely-Described Severe Interrogation (CDSI) methods</vt:lpstr>
      <vt:lpstr>Concretely-Described Severe Interrogation (CDSI)</vt:lpstr>
      <vt:lpstr>Concretely-Described Severe Interrogation (CDSI)</vt:lpstr>
      <vt:lpstr>Concretely-Described Severe Interrogation (CDSI)</vt:lpstr>
      <vt:lpstr>Concretely-Described Severe Interrogation (CDSI)</vt:lpstr>
      <vt:lpstr>Concretely-Described Severe Interrogation (CDSI)</vt:lpstr>
      <vt:lpstr>Study 1</vt:lpstr>
      <vt:lpstr>Even after reading the scenarios, participants still co-mingled their punitive and informational motivations. </vt:lpstr>
      <vt:lpstr>Participants also mixed both motivations with support for torture</vt:lpstr>
      <vt:lpstr>But participants also differentiated in expected ways between detainees</vt:lpstr>
      <vt:lpstr>And punitive motivations overshadowed informational ones in predicting support for torture</vt:lpstr>
      <vt:lpstr>Main result</vt:lpstr>
      <vt:lpstr>Study 2</vt:lpstr>
      <vt:lpstr>Results are largely the same</vt:lpstr>
      <vt:lpstr>Special finding of Study 2</vt:lpstr>
      <vt:lpstr>Punitive reactions help explain this effect</vt:lpstr>
      <vt:lpstr>Implication</vt:lpstr>
      <vt:lpstr>Study 3-no names</vt:lpstr>
      <vt:lpstr>Findings (I)</vt:lpstr>
      <vt:lpstr>Findings (II)</vt:lpstr>
      <vt:lpstr>Summary</vt:lpstr>
      <vt:lpstr>Issues of relevance (I)</vt:lpstr>
      <vt:lpstr>Issues of relevance (II)</vt:lpstr>
      <vt:lpstr>But among those who are actually likely to administer torture at the grunt level (like those recruited into the armed forces by the ROTC)</vt:lpstr>
    </vt:vector>
  </TitlesOfParts>
  <Company>York College, CUNY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Torture is punishment  Evidence that punitive motives eclipse informational motives among supporters of "enhanced interrogation" torture</dc:title>
  <dc:creator>Ian Hansen</dc:creator>
  <cp:lastModifiedBy>Eric.Tyrer25</cp:lastModifiedBy>
  <cp:revision>8</cp:revision>
  <dcterms:created xsi:type="dcterms:W3CDTF">2019-10-15T13:02:12Z</dcterms:created>
  <dcterms:modified xsi:type="dcterms:W3CDTF">2020-01-30T16:09:56Z</dcterms:modified>
</cp:coreProperties>
</file>